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9" r:id="rId4"/>
    <p:sldId id="260" r:id="rId5"/>
    <p:sldId id="261" r:id="rId6"/>
    <p:sldId id="266" r:id="rId7"/>
    <p:sldId id="262" r:id="rId8"/>
    <p:sldId id="264" r:id="rId9"/>
    <p:sldId id="265" r:id="rId10"/>
    <p:sldId id="276" r:id="rId11"/>
    <p:sldId id="277" r:id="rId12"/>
    <p:sldId id="275" r:id="rId13"/>
    <p:sldId id="267" r:id="rId14"/>
    <p:sldId id="274" r:id="rId15"/>
    <p:sldId id="272" r:id="rId16"/>
    <p:sldId id="273" r:id="rId17"/>
    <p:sldId id="269" r:id="rId18"/>
    <p:sldId id="270" r:id="rId19"/>
    <p:sldId id="271"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01FDDB-00FE-44DE-9055-444EE29EDD7C}">
  <a:tblStyle styleId="{7E01FDDB-00FE-44DE-9055-444EE29EDD7C}"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68" y="1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a Fathima PH" userId="e710a13aaa5890fd" providerId="LiveId" clId="{59A81BD8-8BCA-49BF-B801-4AB6E1801771}"/>
    <pc:docChg chg="undo custSel addSld delSld modSld sldOrd">
      <pc:chgData name="Hida Fathima PH" userId="e710a13aaa5890fd" providerId="LiveId" clId="{59A81BD8-8BCA-49BF-B801-4AB6E1801771}" dt="2025-11-30T06:00:02.576" v="767" actId="47"/>
      <pc:docMkLst>
        <pc:docMk/>
      </pc:docMkLst>
      <pc:sldChg chg="modSp mod">
        <pc:chgData name="Hida Fathima PH" userId="e710a13aaa5890fd" providerId="LiveId" clId="{59A81BD8-8BCA-49BF-B801-4AB6E1801771}" dt="2025-11-30T05:27:20.694" v="158" actId="1037"/>
        <pc:sldMkLst>
          <pc:docMk/>
          <pc:sldMk cId="0" sldId="256"/>
        </pc:sldMkLst>
        <pc:spChg chg="mod">
          <ac:chgData name="Hida Fathima PH" userId="e710a13aaa5890fd" providerId="LiveId" clId="{59A81BD8-8BCA-49BF-B801-4AB6E1801771}" dt="2025-11-30T05:27:20.694" v="158" actId="1037"/>
          <ac:spMkLst>
            <pc:docMk/>
            <pc:sldMk cId="0" sldId="256"/>
            <ac:spMk id="89" creationId="{00000000-0000-0000-0000-000000000000}"/>
          </ac:spMkLst>
        </pc:spChg>
        <pc:spChg chg="mod">
          <ac:chgData name="Hida Fathima PH" userId="e710a13aaa5890fd" providerId="LiveId" clId="{59A81BD8-8BCA-49BF-B801-4AB6E1801771}" dt="2025-11-30T05:22:04.279" v="11" actId="20577"/>
          <ac:spMkLst>
            <pc:docMk/>
            <pc:sldMk cId="0" sldId="256"/>
            <ac:spMk id="91" creationId="{00000000-0000-0000-0000-000000000000}"/>
          </ac:spMkLst>
        </pc:spChg>
        <pc:spChg chg="mod">
          <ac:chgData name="Hida Fathima PH" userId="e710a13aaa5890fd" providerId="LiveId" clId="{59A81BD8-8BCA-49BF-B801-4AB6E1801771}" dt="2025-11-30T05:26:42.397" v="124" actId="20577"/>
          <ac:spMkLst>
            <pc:docMk/>
            <pc:sldMk cId="0" sldId="256"/>
            <ac:spMk id="92" creationId="{00000000-0000-0000-0000-000000000000}"/>
          </ac:spMkLst>
        </pc:spChg>
      </pc:sldChg>
      <pc:sldChg chg="addSp modSp mod">
        <pc:chgData name="Hida Fathima PH" userId="e710a13aaa5890fd" providerId="LiveId" clId="{59A81BD8-8BCA-49BF-B801-4AB6E1801771}" dt="2025-11-30T05:29:40.594" v="222" actId="20577"/>
        <pc:sldMkLst>
          <pc:docMk/>
          <pc:sldMk cId="0" sldId="257"/>
        </pc:sldMkLst>
        <pc:spChg chg="mod">
          <ac:chgData name="Hida Fathima PH" userId="e710a13aaa5890fd" providerId="LiveId" clId="{59A81BD8-8BCA-49BF-B801-4AB6E1801771}" dt="2025-11-30T05:29:40.594" v="222" actId="20577"/>
          <ac:spMkLst>
            <pc:docMk/>
            <pc:sldMk cId="0" sldId="257"/>
            <ac:spMk id="97" creationId="{00000000-0000-0000-0000-000000000000}"/>
          </ac:spMkLst>
        </pc:spChg>
        <pc:spChg chg="mod">
          <ac:chgData name="Hida Fathima PH" userId="e710a13aaa5890fd" providerId="LiveId" clId="{59A81BD8-8BCA-49BF-B801-4AB6E1801771}" dt="2025-11-30T05:29:10.387" v="206" actId="14100"/>
          <ac:spMkLst>
            <pc:docMk/>
            <pc:sldMk cId="0" sldId="257"/>
            <ac:spMk id="98" creationId="{00000000-0000-0000-0000-000000000000}"/>
          </ac:spMkLst>
        </pc:spChg>
        <pc:picChg chg="add mod">
          <ac:chgData name="Hida Fathima PH" userId="e710a13aaa5890fd" providerId="LiveId" clId="{59A81BD8-8BCA-49BF-B801-4AB6E1801771}" dt="2025-11-30T05:29:06.135" v="205" actId="1076"/>
          <ac:picMkLst>
            <pc:docMk/>
            <pc:sldMk cId="0" sldId="257"/>
            <ac:picMk id="2" creationId="{0977133B-7182-84CA-E4DB-E27F80AEBBA8}"/>
          </ac:picMkLst>
        </pc:picChg>
      </pc:sldChg>
      <pc:sldChg chg="del">
        <pc:chgData name="Hida Fathima PH" userId="e710a13aaa5890fd" providerId="LiveId" clId="{59A81BD8-8BCA-49BF-B801-4AB6E1801771}" dt="2025-11-30T05:58:47.675" v="757" actId="47"/>
        <pc:sldMkLst>
          <pc:docMk/>
          <pc:sldMk cId="0" sldId="258"/>
        </pc:sldMkLst>
      </pc:sldChg>
      <pc:sldChg chg="addSp delSp modSp mod modNotes">
        <pc:chgData name="Hida Fathima PH" userId="e710a13aaa5890fd" providerId="LiveId" clId="{59A81BD8-8BCA-49BF-B801-4AB6E1801771}" dt="2025-11-30T05:59:22.724" v="761" actId="14100"/>
        <pc:sldMkLst>
          <pc:docMk/>
          <pc:sldMk cId="0" sldId="259"/>
        </pc:sldMkLst>
        <pc:spChg chg="mod">
          <ac:chgData name="Hida Fathima PH" userId="e710a13aaa5890fd" providerId="LiveId" clId="{59A81BD8-8BCA-49BF-B801-4AB6E1801771}" dt="2025-11-30T05:59:17.928" v="759" actId="14100"/>
          <ac:spMkLst>
            <pc:docMk/>
            <pc:sldMk cId="0" sldId="259"/>
            <ac:spMk id="110" creationId="{00000000-0000-0000-0000-000000000000}"/>
          </ac:spMkLst>
        </pc:spChg>
        <pc:picChg chg="add del mod">
          <ac:chgData name="Hida Fathima PH" userId="e710a13aaa5890fd" providerId="LiveId" clId="{59A81BD8-8BCA-49BF-B801-4AB6E1801771}" dt="2025-11-30T05:55:13.959" v="648" actId="21"/>
          <ac:picMkLst>
            <pc:docMk/>
            <pc:sldMk cId="0" sldId="259"/>
            <ac:picMk id="2" creationId="{DF90FF32-0B4D-F626-D842-2A9A18B57D1F}"/>
          </ac:picMkLst>
        </pc:picChg>
        <pc:picChg chg="add mod">
          <ac:chgData name="Hida Fathima PH" userId="e710a13aaa5890fd" providerId="LiveId" clId="{59A81BD8-8BCA-49BF-B801-4AB6E1801771}" dt="2025-11-30T05:59:22.724" v="761" actId="14100"/>
          <ac:picMkLst>
            <pc:docMk/>
            <pc:sldMk cId="0" sldId="259"/>
            <ac:picMk id="3" creationId="{DF90FF32-0B4D-F626-D842-2A9A18B57D1F}"/>
          </ac:picMkLst>
        </pc:picChg>
      </pc:sldChg>
      <pc:sldChg chg="addSp delSp modSp mod">
        <pc:chgData name="Hida Fathima PH" userId="e710a13aaa5890fd" providerId="LiveId" clId="{59A81BD8-8BCA-49BF-B801-4AB6E1801771}" dt="2025-11-30T05:59:32.617" v="763" actId="14100"/>
        <pc:sldMkLst>
          <pc:docMk/>
          <pc:sldMk cId="0" sldId="260"/>
        </pc:sldMkLst>
        <pc:spChg chg="mod">
          <ac:chgData name="Hida Fathima PH" userId="e710a13aaa5890fd" providerId="LiveId" clId="{59A81BD8-8BCA-49BF-B801-4AB6E1801771}" dt="2025-11-30T05:59:32.617" v="763" actId="14100"/>
          <ac:spMkLst>
            <pc:docMk/>
            <pc:sldMk cId="0" sldId="260"/>
            <ac:spMk id="116" creationId="{00000000-0000-0000-0000-000000000000}"/>
          </ac:spMkLst>
        </pc:spChg>
        <pc:picChg chg="add del mod">
          <ac:chgData name="Hida Fathima PH" userId="e710a13aaa5890fd" providerId="LiveId" clId="{59A81BD8-8BCA-49BF-B801-4AB6E1801771}" dt="2025-11-30T05:59:29.700" v="762" actId="21"/>
          <ac:picMkLst>
            <pc:docMk/>
            <pc:sldMk cId="0" sldId="260"/>
            <ac:picMk id="141" creationId="{00000000-0000-0000-0000-000000000000}"/>
          </ac:picMkLst>
        </pc:picChg>
      </pc:sldChg>
      <pc:sldChg chg="addSp delSp modSp mod modNotes">
        <pc:chgData name="Hida Fathima PH" userId="e710a13aaa5890fd" providerId="LiveId" clId="{59A81BD8-8BCA-49BF-B801-4AB6E1801771}" dt="2025-11-30T05:38:54.758" v="350" actId="20577"/>
        <pc:sldMkLst>
          <pc:docMk/>
          <pc:sldMk cId="0" sldId="261"/>
        </pc:sldMkLst>
        <pc:spChg chg="mod">
          <ac:chgData name="Hida Fathima PH" userId="e710a13aaa5890fd" providerId="LiveId" clId="{59A81BD8-8BCA-49BF-B801-4AB6E1801771}" dt="2025-11-30T05:38:54.758" v="350" actId="20577"/>
          <ac:spMkLst>
            <pc:docMk/>
            <pc:sldMk cId="0" sldId="261"/>
            <ac:spMk id="121" creationId="{00000000-0000-0000-0000-000000000000}"/>
          </ac:spMkLst>
        </pc:spChg>
        <pc:spChg chg="mod">
          <ac:chgData name="Hida Fathima PH" userId="e710a13aaa5890fd" providerId="LiveId" clId="{59A81BD8-8BCA-49BF-B801-4AB6E1801771}" dt="2025-11-30T05:38:40.701" v="346" actId="1076"/>
          <ac:spMkLst>
            <pc:docMk/>
            <pc:sldMk cId="0" sldId="261"/>
            <ac:spMk id="122" creationId="{00000000-0000-0000-0000-000000000000}"/>
          </ac:spMkLst>
        </pc:spChg>
        <pc:graphicFrameChg chg="add del mod">
          <ac:chgData name="Hida Fathima PH" userId="e710a13aaa5890fd" providerId="LiveId" clId="{59A81BD8-8BCA-49BF-B801-4AB6E1801771}" dt="2025-11-30T05:36:28.836" v="318" actId="21"/>
          <ac:graphicFrameMkLst>
            <pc:docMk/>
            <pc:sldMk cId="0" sldId="261"/>
            <ac:graphicFrameMk id="2" creationId="{F952B50C-B66B-C49E-66C0-E24D780E442D}"/>
          </ac:graphicFrameMkLst>
        </pc:graphicFrameChg>
        <pc:graphicFrameChg chg="add mod modGraphic">
          <ac:chgData name="Hida Fathima PH" userId="e710a13aaa5890fd" providerId="LiveId" clId="{59A81BD8-8BCA-49BF-B801-4AB6E1801771}" dt="2025-11-30T05:38:45.079" v="347" actId="1076"/>
          <ac:graphicFrameMkLst>
            <pc:docMk/>
            <pc:sldMk cId="0" sldId="261"/>
            <ac:graphicFrameMk id="3" creationId="{F952B50C-B66B-C49E-66C0-E24D780E442D}"/>
          </ac:graphicFrameMkLst>
        </pc:graphicFrameChg>
        <pc:picChg chg="add mod">
          <ac:chgData name="Hida Fathima PH" userId="e710a13aaa5890fd" providerId="LiveId" clId="{59A81BD8-8BCA-49BF-B801-4AB6E1801771}" dt="2025-11-30T05:38:33.367" v="345" actId="14100"/>
          <ac:picMkLst>
            <pc:docMk/>
            <pc:sldMk cId="0" sldId="261"/>
            <ac:picMk id="4" creationId="{FCACC002-6D1E-9D1A-834D-CD711AD9A94B}"/>
          </ac:picMkLst>
        </pc:picChg>
      </pc:sldChg>
      <pc:sldChg chg="addSp modSp mod">
        <pc:chgData name="Hida Fathima PH" userId="e710a13aaa5890fd" providerId="LiveId" clId="{59A81BD8-8BCA-49BF-B801-4AB6E1801771}" dt="2025-11-30T05:53:03.943" v="586" actId="1076"/>
        <pc:sldMkLst>
          <pc:docMk/>
          <pc:sldMk cId="0" sldId="262"/>
        </pc:sldMkLst>
        <pc:spChg chg="mod">
          <ac:chgData name="Hida Fathima PH" userId="e710a13aaa5890fd" providerId="LiveId" clId="{59A81BD8-8BCA-49BF-B801-4AB6E1801771}" dt="2025-11-30T05:52:24.842" v="570"/>
          <ac:spMkLst>
            <pc:docMk/>
            <pc:sldMk cId="0" sldId="262"/>
            <ac:spMk id="127" creationId="{00000000-0000-0000-0000-000000000000}"/>
          </ac:spMkLst>
        </pc:spChg>
        <pc:spChg chg="mod">
          <ac:chgData name="Hida Fathima PH" userId="e710a13aaa5890fd" providerId="LiveId" clId="{59A81BD8-8BCA-49BF-B801-4AB6E1801771}" dt="2025-11-30T05:52:56.177" v="583" actId="14100"/>
          <ac:spMkLst>
            <pc:docMk/>
            <pc:sldMk cId="0" sldId="262"/>
            <ac:spMk id="128" creationId="{00000000-0000-0000-0000-000000000000}"/>
          </ac:spMkLst>
        </pc:spChg>
        <pc:picChg chg="add mod">
          <ac:chgData name="Hida Fathima PH" userId="e710a13aaa5890fd" providerId="LiveId" clId="{59A81BD8-8BCA-49BF-B801-4AB6E1801771}" dt="2025-11-30T05:53:03.943" v="586" actId="1076"/>
          <ac:picMkLst>
            <pc:docMk/>
            <pc:sldMk cId="0" sldId="262"/>
            <ac:picMk id="2" creationId="{D07D75AB-AFC4-CCCE-D9FA-FDA721CD630F}"/>
          </ac:picMkLst>
        </pc:picChg>
      </pc:sldChg>
      <pc:sldChg chg="add del setBg">
        <pc:chgData name="Hida Fathima PH" userId="e710a13aaa5890fd" providerId="LiveId" clId="{59A81BD8-8BCA-49BF-B801-4AB6E1801771}" dt="2025-11-30T05:41:48.903" v="382"/>
        <pc:sldMkLst>
          <pc:docMk/>
          <pc:sldMk cId="0" sldId="263"/>
        </pc:sldMkLst>
      </pc:sldChg>
      <pc:sldChg chg="addSp delSp modSp mod">
        <pc:chgData name="Hida Fathima PH" userId="e710a13aaa5890fd" providerId="LiveId" clId="{59A81BD8-8BCA-49BF-B801-4AB6E1801771}" dt="2025-11-30T05:54:40.391" v="646" actId="14100"/>
        <pc:sldMkLst>
          <pc:docMk/>
          <pc:sldMk cId="0" sldId="264"/>
        </pc:sldMkLst>
        <pc:spChg chg="add del">
          <ac:chgData name="Hida Fathima PH" userId="e710a13aaa5890fd" providerId="LiveId" clId="{59A81BD8-8BCA-49BF-B801-4AB6E1801771}" dt="2025-11-30T05:54:28.112" v="642" actId="22"/>
          <ac:spMkLst>
            <pc:docMk/>
            <pc:sldMk cId="0" sldId="264"/>
            <ac:spMk id="3" creationId="{111E8675-EBCC-8C6E-0F07-6CF3D9B036CF}"/>
          </ac:spMkLst>
        </pc:spChg>
        <pc:spChg chg="mod">
          <ac:chgData name="Hida Fathima PH" userId="e710a13aaa5890fd" providerId="LiveId" clId="{59A81BD8-8BCA-49BF-B801-4AB6E1801771}" dt="2025-11-30T05:53:26.396" v="628" actId="20577"/>
          <ac:spMkLst>
            <pc:docMk/>
            <pc:sldMk cId="0" sldId="264"/>
            <ac:spMk id="139" creationId="{00000000-0000-0000-0000-000000000000}"/>
          </ac:spMkLst>
        </pc:spChg>
        <pc:spChg chg="mod">
          <ac:chgData name="Hida Fathima PH" userId="e710a13aaa5890fd" providerId="LiveId" clId="{59A81BD8-8BCA-49BF-B801-4AB6E1801771}" dt="2025-11-30T05:53:56.747" v="635" actId="14100"/>
          <ac:spMkLst>
            <pc:docMk/>
            <pc:sldMk cId="0" sldId="264"/>
            <ac:spMk id="140" creationId="{00000000-0000-0000-0000-000000000000}"/>
          </ac:spMkLst>
        </pc:spChg>
        <pc:picChg chg="add mod">
          <ac:chgData name="Hida Fathima PH" userId="e710a13aaa5890fd" providerId="LiveId" clId="{59A81BD8-8BCA-49BF-B801-4AB6E1801771}" dt="2025-11-30T05:54:40.391" v="646" actId="14100"/>
          <ac:picMkLst>
            <pc:docMk/>
            <pc:sldMk cId="0" sldId="264"/>
            <ac:picMk id="4" creationId="{1E94299C-3256-6A38-C203-B90994AA2C11}"/>
          </ac:picMkLst>
        </pc:picChg>
        <pc:picChg chg="del">
          <ac:chgData name="Hida Fathima PH" userId="e710a13aaa5890fd" providerId="LiveId" clId="{59A81BD8-8BCA-49BF-B801-4AB6E1801771}" dt="2025-11-30T05:54:05.415" v="636" actId="21"/>
          <ac:picMkLst>
            <pc:docMk/>
            <pc:sldMk cId="0" sldId="264"/>
            <ac:picMk id="141" creationId="{00000000-0000-0000-0000-000000000000}"/>
          </ac:picMkLst>
        </pc:picChg>
      </pc:sldChg>
      <pc:sldChg chg="addSp delSp modSp mod ord">
        <pc:chgData name="Hida Fathima PH" userId="e710a13aaa5890fd" providerId="LiveId" clId="{59A81BD8-8BCA-49BF-B801-4AB6E1801771}" dt="2025-11-30T05:59:38.306" v="766" actId="14100"/>
        <pc:sldMkLst>
          <pc:docMk/>
          <pc:sldMk cId="0" sldId="266"/>
        </pc:sldMkLst>
        <pc:spChg chg="mod">
          <ac:chgData name="Hida Fathima PH" userId="e710a13aaa5890fd" providerId="LiveId" clId="{59A81BD8-8BCA-49BF-B801-4AB6E1801771}" dt="2025-11-30T05:55:51.884" v="665" actId="2710"/>
          <ac:spMkLst>
            <pc:docMk/>
            <pc:sldMk cId="0" sldId="266"/>
            <ac:spMk id="152" creationId="{00000000-0000-0000-0000-000000000000}"/>
          </ac:spMkLst>
        </pc:spChg>
        <pc:picChg chg="add del mod">
          <ac:chgData name="Hida Fathima PH" userId="e710a13aaa5890fd" providerId="LiveId" clId="{59A81BD8-8BCA-49BF-B801-4AB6E1801771}" dt="2025-11-30T05:59:11.675" v="758" actId="21"/>
          <ac:picMkLst>
            <pc:docMk/>
            <pc:sldMk cId="0" sldId="266"/>
            <ac:picMk id="2" creationId="{DF90FF32-0B4D-F626-D842-2A9A18B57D1F}"/>
          </ac:picMkLst>
        </pc:picChg>
        <pc:picChg chg="add mod">
          <ac:chgData name="Hida Fathima PH" userId="e710a13aaa5890fd" providerId="LiveId" clId="{59A81BD8-8BCA-49BF-B801-4AB6E1801771}" dt="2025-11-30T05:59:38.306" v="766" actId="14100"/>
          <ac:picMkLst>
            <pc:docMk/>
            <pc:sldMk cId="0" sldId="266"/>
            <ac:picMk id="141" creationId="{00000000-0000-0000-0000-000000000000}"/>
          </ac:picMkLst>
        </pc:picChg>
      </pc:sldChg>
      <pc:sldChg chg="addSp modSp mod">
        <pc:chgData name="Hida Fathima PH" userId="e710a13aaa5890fd" providerId="LiveId" clId="{59A81BD8-8BCA-49BF-B801-4AB6E1801771}" dt="2025-11-30T05:44:29.310" v="426" actId="27636"/>
        <pc:sldMkLst>
          <pc:docMk/>
          <pc:sldMk cId="0" sldId="267"/>
        </pc:sldMkLst>
        <pc:spChg chg="mod">
          <ac:chgData name="Hida Fathima PH" userId="e710a13aaa5890fd" providerId="LiveId" clId="{59A81BD8-8BCA-49BF-B801-4AB6E1801771}" dt="2025-11-30T05:43:54.677" v="417" actId="20577"/>
          <ac:spMkLst>
            <pc:docMk/>
            <pc:sldMk cId="0" sldId="267"/>
            <ac:spMk id="157" creationId="{00000000-0000-0000-0000-000000000000}"/>
          </ac:spMkLst>
        </pc:spChg>
        <pc:spChg chg="mod">
          <ac:chgData name="Hida Fathima PH" userId="e710a13aaa5890fd" providerId="LiveId" clId="{59A81BD8-8BCA-49BF-B801-4AB6E1801771}" dt="2025-11-30T05:44:29.310" v="426" actId="27636"/>
          <ac:spMkLst>
            <pc:docMk/>
            <pc:sldMk cId="0" sldId="267"/>
            <ac:spMk id="160" creationId="{00000000-0000-0000-0000-000000000000}"/>
          </ac:spMkLst>
        </pc:spChg>
        <pc:picChg chg="add mod">
          <ac:chgData name="Hida Fathima PH" userId="e710a13aaa5890fd" providerId="LiveId" clId="{59A81BD8-8BCA-49BF-B801-4AB6E1801771}" dt="2025-11-30T05:44:20.850" v="423" actId="1076"/>
          <ac:picMkLst>
            <pc:docMk/>
            <pc:sldMk cId="0" sldId="267"/>
            <ac:picMk id="2" creationId="{D03A823A-9001-B435-0183-411FE846CB1C}"/>
          </ac:picMkLst>
        </pc:picChg>
      </pc:sldChg>
      <pc:sldChg chg="modSp del mod ord">
        <pc:chgData name="Hida Fathima PH" userId="e710a13aaa5890fd" providerId="LiveId" clId="{59A81BD8-8BCA-49BF-B801-4AB6E1801771}" dt="2025-11-30T06:00:02.576" v="767" actId="47"/>
        <pc:sldMkLst>
          <pc:docMk/>
          <pc:sldMk cId="0" sldId="268"/>
        </pc:sldMkLst>
        <pc:spChg chg="mod">
          <ac:chgData name="Hida Fathima PH" userId="e710a13aaa5890fd" providerId="LiveId" clId="{59A81BD8-8BCA-49BF-B801-4AB6E1801771}" dt="2025-11-30T05:39:48.014" v="358" actId="20577"/>
          <ac:spMkLst>
            <pc:docMk/>
            <pc:sldMk cId="0" sldId="268"/>
            <ac:spMk id="165" creationId="{00000000-0000-0000-0000-000000000000}"/>
          </ac:spMkLst>
        </pc:spChg>
      </pc:sldChg>
      <pc:sldChg chg="addSp delSp modSp add mod">
        <pc:chgData name="Hida Fathima PH" userId="e710a13aaa5890fd" providerId="LiveId" clId="{59A81BD8-8BCA-49BF-B801-4AB6E1801771}" dt="2025-11-30T05:42:37.584" v="387" actId="1076"/>
        <pc:sldMkLst>
          <pc:docMk/>
          <pc:sldMk cId="1131712209" sldId="272"/>
        </pc:sldMkLst>
        <pc:spChg chg="mod">
          <ac:chgData name="Hida Fathima PH" userId="e710a13aaa5890fd" providerId="LiveId" clId="{59A81BD8-8BCA-49BF-B801-4AB6E1801771}" dt="2025-11-30T05:41:05.092" v="377" actId="207"/>
          <ac:spMkLst>
            <pc:docMk/>
            <pc:sldMk cId="1131712209" sldId="272"/>
            <ac:spMk id="3" creationId="{EFA2A8AD-BBCF-6378-DF0C-36CA5200A7A3}"/>
          </ac:spMkLst>
        </pc:spChg>
        <pc:spChg chg="mod">
          <ac:chgData name="Hida Fathima PH" userId="e710a13aaa5890fd" providerId="LiveId" clId="{59A81BD8-8BCA-49BF-B801-4AB6E1801771}" dt="2025-11-30T05:40:39.119" v="369" actId="20577"/>
          <ac:spMkLst>
            <pc:docMk/>
            <pc:sldMk cId="1131712209" sldId="272"/>
            <ac:spMk id="165" creationId="{1D561737-6651-B313-0D94-3BCE706FC3A2}"/>
          </ac:spMkLst>
        </pc:spChg>
        <pc:picChg chg="add mod">
          <ac:chgData name="Hida Fathima PH" userId="e710a13aaa5890fd" providerId="LiveId" clId="{59A81BD8-8BCA-49BF-B801-4AB6E1801771}" dt="2025-11-30T05:42:37.584" v="387" actId="1076"/>
          <ac:picMkLst>
            <pc:docMk/>
            <pc:sldMk cId="1131712209" sldId="272"/>
            <ac:picMk id="2" creationId="{82E57373-7594-3ECF-B9FE-E759AD7CD36A}"/>
          </ac:picMkLst>
        </pc:picChg>
        <pc:picChg chg="del">
          <ac:chgData name="Hida Fathima PH" userId="e710a13aaa5890fd" providerId="LiveId" clId="{59A81BD8-8BCA-49BF-B801-4AB6E1801771}" dt="2025-11-30T05:41:10.245" v="378" actId="478"/>
          <ac:picMkLst>
            <pc:docMk/>
            <pc:sldMk cId="1131712209" sldId="272"/>
            <ac:picMk id="166" creationId="{E7BA320D-0869-D94F-B85F-5A48A3C1BA80}"/>
          </ac:picMkLst>
        </pc:picChg>
      </pc:sldChg>
      <pc:sldChg chg="add ord">
        <pc:chgData name="Hida Fathima PH" userId="e710a13aaa5890fd" providerId="LiveId" clId="{59A81BD8-8BCA-49BF-B801-4AB6E1801771}" dt="2025-11-30T05:42:50.374" v="390"/>
        <pc:sldMkLst>
          <pc:docMk/>
          <pc:sldMk cId="1165279097" sldId="273"/>
        </pc:sldMkLst>
      </pc:sldChg>
      <pc:sldChg chg="addSp delSp modSp add mod">
        <pc:chgData name="Hida Fathima PH" userId="e710a13aaa5890fd" providerId="LiveId" clId="{59A81BD8-8BCA-49BF-B801-4AB6E1801771}" dt="2025-11-30T05:45:28.865" v="454" actId="1038"/>
        <pc:sldMkLst>
          <pc:docMk/>
          <pc:sldMk cId="3703755777" sldId="274"/>
        </pc:sldMkLst>
        <pc:spChg chg="mod">
          <ac:chgData name="Hida Fathima PH" userId="e710a13aaa5890fd" providerId="LiveId" clId="{59A81BD8-8BCA-49BF-B801-4AB6E1801771}" dt="2025-11-30T05:44:43.657" v="429" actId="14100"/>
          <ac:spMkLst>
            <pc:docMk/>
            <pc:sldMk cId="3703755777" sldId="274"/>
            <ac:spMk id="160" creationId="{E17C3C06-A072-52F3-9A3D-BF09DAE53961}"/>
          </ac:spMkLst>
        </pc:spChg>
        <pc:grpChg chg="add mod">
          <ac:chgData name="Hida Fathima PH" userId="e710a13aaa5890fd" providerId="LiveId" clId="{59A81BD8-8BCA-49BF-B801-4AB6E1801771}" dt="2025-11-30T05:45:28.865" v="454" actId="1038"/>
          <ac:grpSpMkLst>
            <pc:docMk/>
            <pc:sldMk cId="3703755777" sldId="274"/>
            <ac:grpSpMk id="3" creationId="{80CCEC1C-A7F7-19BA-7B2A-B7EEB1AEE3AF}"/>
          </ac:grpSpMkLst>
        </pc:grpChg>
        <pc:picChg chg="add del mod">
          <ac:chgData name="Hida Fathima PH" userId="e710a13aaa5890fd" providerId="LiveId" clId="{59A81BD8-8BCA-49BF-B801-4AB6E1801771}" dt="2025-11-30T05:45:08.961" v="434" actId="478"/>
          <ac:picMkLst>
            <pc:docMk/>
            <pc:sldMk cId="3703755777" sldId="274"/>
            <ac:picMk id="2" creationId="{3870B009-1D41-1385-1FD2-05B75CC4415C}"/>
          </ac:picMkLst>
        </pc:picChg>
        <pc:picChg chg="mod">
          <ac:chgData name="Hida Fathima PH" userId="e710a13aaa5890fd" providerId="LiveId" clId="{59A81BD8-8BCA-49BF-B801-4AB6E1801771}" dt="2025-11-30T05:45:09.787" v="435"/>
          <ac:picMkLst>
            <pc:docMk/>
            <pc:sldMk cId="3703755777" sldId="274"/>
            <ac:picMk id="4" creationId="{F8B1FB17-5B8E-1D19-E5CC-6EBD58BA66F0}"/>
          </ac:picMkLst>
        </pc:picChg>
        <pc:picChg chg="mod">
          <ac:chgData name="Hida Fathima PH" userId="e710a13aaa5890fd" providerId="LiveId" clId="{59A81BD8-8BCA-49BF-B801-4AB6E1801771}" dt="2025-11-30T05:45:09.787" v="435"/>
          <ac:picMkLst>
            <pc:docMk/>
            <pc:sldMk cId="3703755777" sldId="274"/>
            <ac:picMk id="5" creationId="{7C4A022E-C1D3-90C1-7C56-6A6CA1CC96AD}"/>
          </ac:picMkLst>
        </pc:picChg>
        <pc:picChg chg="mod">
          <ac:chgData name="Hida Fathima PH" userId="e710a13aaa5890fd" providerId="LiveId" clId="{59A81BD8-8BCA-49BF-B801-4AB6E1801771}" dt="2025-11-30T05:45:09.787" v="435"/>
          <ac:picMkLst>
            <pc:docMk/>
            <pc:sldMk cId="3703755777" sldId="274"/>
            <ac:picMk id="6" creationId="{5CB2EE1D-0587-0286-A7AF-8BA9AE28C21D}"/>
          </ac:picMkLst>
        </pc:picChg>
        <pc:picChg chg="mod">
          <ac:chgData name="Hida Fathima PH" userId="e710a13aaa5890fd" providerId="LiveId" clId="{59A81BD8-8BCA-49BF-B801-4AB6E1801771}" dt="2025-11-30T05:45:09.787" v="435"/>
          <ac:picMkLst>
            <pc:docMk/>
            <pc:sldMk cId="3703755777" sldId="274"/>
            <ac:picMk id="7" creationId="{09620362-937E-373A-AC28-F82682C7D2C5}"/>
          </ac:picMkLst>
        </pc:picChg>
        <pc:picChg chg="mod">
          <ac:chgData name="Hida Fathima PH" userId="e710a13aaa5890fd" providerId="LiveId" clId="{59A81BD8-8BCA-49BF-B801-4AB6E1801771}" dt="2025-11-30T05:45:09.787" v="435"/>
          <ac:picMkLst>
            <pc:docMk/>
            <pc:sldMk cId="3703755777" sldId="274"/>
            <ac:picMk id="8" creationId="{7272CDC0-79BD-EBBB-4FAC-794EA7A3AECE}"/>
          </ac:picMkLst>
        </pc:picChg>
        <pc:picChg chg="mod">
          <ac:chgData name="Hida Fathima PH" userId="e710a13aaa5890fd" providerId="LiveId" clId="{59A81BD8-8BCA-49BF-B801-4AB6E1801771}" dt="2025-11-30T05:45:09.787" v="435"/>
          <ac:picMkLst>
            <pc:docMk/>
            <pc:sldMk cId="3703755777" sldId="274"/>
            <ac:picMk id="9" creationId="{A466D5B7-7815-63E8-F4FE-BE8D0640D353}"/>
          </ac:picMkLst>
        </pc:picChg>
      </pc:sldChg>
      <pc:sldChg chg="addSp delSp modSp add mod">
        <pc:chgData name="Hida Fathima PH" userId="e710a13aaa5890fd" providerId="LiveId" clId="{59A81BD8-8BCA-49BF-B801-4AB6E1801771}" dt="2025-11-30T05:50:38.641" v="538" actId="1076"/>
        <pc:sldMkLst>
          <pc:docMk/>
          <pc:sldMk cId="3767059329" sldId="275"/>
        </pc:sldMkLst>
        <pc:spChg chg="mod">
          <ac:chgData name="Hida Fathima PH" userId="e710a13aaa5890fd" providerId="LiveId" clId="{59A81BD8-8BCA-49BF-B801-4AB6E1801771}" dt="2025-11-30T05:48:11.326" v="505" actId="20577"/>
          <ac:spMkLst>
            <pc:docMk/>
            <pc:sldMk cId="3767059329" sldId="275"/>
            <ac:spMk id="151" creationId="{24173A22-AE56-483A-4431-1FF1EDBB3BE8}"/>
          </ac:spMkLst>
        </pc:spChg>
        <pc:spChg chg="mod">
          <ac:chgData name="Hida Fathima PH" userId="e710a13aaa5890fd" providerId="LiveId" clId="{59A81BD8-8BCA-49BF-B801-4AB6E1801771}" dt="2025-11-30T05:50:02.524" v="529" actId="14100"/>
          <ac:spMkLst>
            <pc:docMk/>
            <pc:sldMk cId="3767059329" sldId="275"/>
            <ac:spMk id="152" creationId="{BE061ADF-65C6-5A32-02F0-85A34CBFF34E}"/>
          </ac:spMkLst>
        </pc:spChg>
        <pc:grpChg chg="add mod">
          <ac:chgData name="Hida Fathima PH" userId="e710a13aaa5890fd" providerId="LiveId" clId="{59A81BD8-8BCA-49BF-B801-4AB6E1801771}" dt="2025-11-30T05:50:04.268" v="530" actId="1076"/>
          <ac:grpSpMkLst>
            <pc:docMk/>
            <pc:sldMk cId="3767059329" sldId="275"/>
            <ac:grpSpMk id="4" creationId="{60C95F3B-1F32-95EF-D89D-A0CA1539E95A}"/>
          </ac:grpSpMkLst>
        </pc:grpChg>
        <pc:graphicFrameChg chg="add del mod modGraphic">
          <ac:chgData name="Hida Fathima PH" userId="e710a13aaa5890fd" providerId="LiveId" clId="{59A81BD8-8BCA-49BF-B801-4AB6E1801771}" dt="2025-11-30T05:50:24.798" v="535" actId="21"/>
          <ac:graphicFrameMkLst>
            <pc:docMk/>
            <pc:sldMk cId="3767059329" sldId="275"/>
            <ac:graphicFrameMk id="7" creationId="{C6CCADE7-09C2-584C-5376-46B7D9F35298}"/>
          </ac:graphicFrameMkLst>
        </pc:graphicFrameChg>
        <pc:graphicFrameChg chg="add mod">
          <ac:chgData name="Hida Fathima PH" userId="e710a13aaa5890fd" providerId="LiveId" clId="{59A81BD8-8BCA-49BF-B801-4AB6E1801771}" dt="2025-11-30T05:50:36.118" v="537" actId="1076"/>
          <ac:graphicFrameMkLst>
            <pc:docMk/>
            <pc:sldMk cId="3767059329" sldId="275"/>
            <ac:graphicFrameMk id="8" creationId="{C6CCADE7-09C2-584C-5376-46B7D9F35298}"/>
          </ac:graphicFrameMkLst>
        </pc:graphicFrameChg>
        <pc:picChg chg="add mod">
          <ac:chgData name="Hida Fathima PH" userId="e710a13aaa5890fd" providerId="LiveId" clId="{59A81BD8-8BCA-49BF-B801-4AB6E1801771}" dt="2025-11-30T05:50:38.641" v="538" actId="1076"/>
          <ac:picMkLst>
            <pc:docMk/>
            <pc:sldMk cId="3767059329" sldId="275"/>
            <ac:picMk id="2" creationId="{B0CEA554-2551-7EDE-BCC2-8A892D400F30}"/>
          </ac:picMkLst>
        </pc:picChg>
        <pc:picChg chg="add del mod">
          <ac:chgData name="Hida Fathima PH" userId="e710a13aaa5890fd" providerId="LiveId" clId="{59A81BD8-8BCA-49BF-B801-4AB6E1801771}" dt="2025-11-30T05:49:59.374" v="528" actId="478"/>
          <ac:picMkLst>
            <pc:docMk/>
            <pc:sldMk cId="3767059329" sldId="275"/>
            <ac:picMk id="3" creationId="{E610DF53-93DE-720A-E009-154FC06E01DA}"/>
          </ac:picMkLst>
        </pc:picChg>
        <pc:picChg chg="mod">
          <ac:chgData name="Hida Fathima PH" userId="e710a13aaa5890fd" providerId="LiveId" clId="{59A81BD8-8BCA-49BF-B801-4AB6E1801771}" dt="2025-11-30T05:49:50.502" v="525"/>
          <ac:picMkLst>
            <pc:docMk/>
            <pc:sldMk cId="3767059329" sldId="275"/>
            <ac:picMk id="5" creationId="{A02C3DFD-A615-DC5F-13AF-DF1C1C83F9BD}"/>
          </ac:picMkLst>
        </pc:picChg>
        <pc:picChg chg="mod">
          <ac:chgData name="Hida Fathima PH" userId="e710a13aaa5890fd" providerId="LiveId" clId="{59A81BD8-8BCA-49BF-B801-4AB6E1801771}" dt="2025-11-30T05:49:50.502" v="525"/>
          <ac:picMkLst>
            <pc:docMk/>
            <pc:sldMk cId="3767059329" sldId="275"/>
            <ac:picMk id="6" creationId="{FF8FE786-24D6-F563-501D-F4E5BFE14FF9}"/>
          </ac:picMkLst>
        </pc:picChg>
      </pc:sldChg>
      <pc:sldChg chg="addSp delSp modSp add mod ord">
        <pc:chgData name="Hida Fathima PH" userId="e710a13aaa5890fd" providerId="LiveId" clId="{59A81BD8-8BCA-49BF-B801-4AB6E1801771}" dt="2025-11-30T05:58:36.639" v="756" actId="14100"/>
        <pc:sldMkLst>
          <pc:docMk/>
          <pc:sldMk cId="568272512" sldId="276"/>
        </pc:sldMkLst>
        <pc:spChg chg="add del">
          <ac:chgData name="Hida Fathima PH" userId="e710a13aaa5890fd" providerId="LiveId" clId="{59A81BD8-8BCA-49BF-B801-4AB6E1801771}" dt="2025-11-30T05:57:31.030" v="714" actId="22"/>
          <ac:spMkLst>
            <pc:docMk/>
            <pc:sldMk cId="568272512" sldId="276"/>
            <ac:spMk id="5" creationId="{0FF268A1-E60B-EE63-AB4A-A05122BF6F19}"/>
          </ac:spMkLst>
        </pc:spChg>
        <pc:spChg chg="mod">
          <ac:chgData name="Hida Fathima PH" userId="e710a13aaa5890fd" providerId="LiveId" clId="{59A81BD8-8BCA-49BF-B801-4AB6E1801771}" dt="2025-11-30T05:57:53.336" v="744" actId="20577"/>
          <ac:spMkLst>
            <pc:docMk/>
            <pc:sldMk cId="568272512" sldId="276"/>
            <ac:spMk id="139" creationId="{DD2CAC61-5E2E-76C1-0E96-A6EA568D9D3E}"/>
          </ac:spMkLst>
        </pc:spChg>
        <pc:spChg chg="mod">
          <ac:chgData name="Hida Fathima PH" userId="e710a13aaa5890fd" providerId="LiveId" clId="{59A81BD8-8BCA-49BF-B801-4AB6E1801771}" dt="2025-11-30T05:58:15.762" v="751" actId="14100"/>
          <ac:spMkLst>
            <pc:docMk/>
            <pc:sldMk cId="568272512" sldId="276"/>
            <ac:spMk id="140" creationId="{4984E601-D999-E3C7-B572-280FB1B50259}"/>
          </ac:spMkLst>
        </pc:spChg>
        <pc:grpChg chg="add mod">
          <ac:chgData name="Hida Fathima PH" userId="e710a13aaa5890fd" providerId="LiveId" clId="{59A81BD8-8BCA-49BF-B801-4AB6E1801771}" dt="2025-11-30T05:58:36.639" v="756" actId="14100"/>
          <ac:grpSpMkLst>
            <pc:docMk/>
            <pc:sldMk cId="568272512" sldId="276"/>
            <ac:grpSpMk id="6" creationId="{84B1E270-2355-58B2-F0C0-672FA076D98A}"/>
          </ac:grpSpMkLst>
        </pc:grpChg>
        <pc:picChg chg="add del mod">
          <ac:chgData name="Hida Fathima PH" userId="e710a13aaa5890fd" providerId="LiveId" clId="{59A81BD8-8BCA-49BF-B801-4AB6E1801771}" dt="2025-11-30T05:58:28.836" v="752" actId="478"/>
          <ac:picMkLst>
            <pc:docMk/>
            <pc:sldMk cId="568272512" sldId="276"/>
            <ac:picMk id="2" creationId="{26B6257D-1C57-D17D-0FA3-B546C16054CA}"/>
          </ac:picMkLst>
        </pc:picChg>
        <pc:picChg chg="del">
          <ac:chgData name="Hida Fathima PH" userId="e710a13aaa5890fd" providerId="LiveId" clId="{59A81BD8-8BCA-49BF-B801-4AB6E1801771}" dt="2025-11-30T05:56:22.240" v="671" actId="478"/>
          <ac:picMkLst>
            <pc:docMk/>
            <pc:sldMk cId="568272512" sldId="276"/>
            <ac:picMk id="4" creationId="{77249DDE-09B1-84A4-F13C-F6FCA12C9101}"/>
          </ac:picMkLst>
        </pc:picChg>
        <pc:picChg chg="mod">
          <ac:chgData name="Hida Fathima PH" userId="e710a13aaa5890fd" providerId="LiveId" clId="{59A81BD8-8BCA-49BF-B801-4AB6E1801771}" dt="2025-11-30T05:58:29.250" v="753"/>
          <ac:picMkLst>
            <pc:docMk/>
            <pc:sldMk cId="568272512" sldId="276"/>
            <ac:picMk id="7" creationId="{3EC949DA-758E-40C4-D9B4-4BA79875E1D0}"/>
          </ac:picMkLst>
        </pc:picChg>
        <pc:picChg chg="mod">
          <ac:chgData name="Hida Fathima PH" userId="e710a13aaa5890fd" providerId="LiveId" clId="{59A81BD8-8BCA-49BF-B801-4AB6E1801771}" dt="2025-11-30T05:58:29.250" v="753"/>
          <ac:picMkLst>
            <pc:docMk/>
            <pc:sldMk cId="568272512" sldId="276"/>
            <ac:picMk id="8" creationId="{EB678468-30EA-01A7-74DC-2FD8EE946C01}"/>
          </ac:picMkLst>
        </pc:picChg>
      </pc:sldChg>
      <pc:sldChg chg="add">
        <pc:chgData name="Hida Fathima PH" userId="e710a13aaa5890fd" providerId="LiveId" clId="{59A81BD8-8BCA-49BF-B801-4AB6E1801771}" dt="2025-11-30T05:57:37.269" v="715"/>
        <pc:sldMkLst>
          <pc:docMk/>
          <pc:sldMk cId="1373296208"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EBBF0F51-92F8-319F-9711-4BB94AD66B8B}"/>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49AF3661-B806-C3EF-EF13-BBDA72EF773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7:notes">
            <a:extLst>
              <a:ext uri="{FF2B5EF4-FFF2-40B4-BE49-F238E27FC236}">
                <a16:creationId xmlns:a16="http://schemas.microsoft.com/office/drawing/2014/main" id="{DD9196D8-371A-1AFB-B1AA-A0F4923735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0622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a:extLst>
            <a:ext uri="{FF2B5EF4-FFF2-40B4-BE49-F238E27FC236}">
              <a16:creationId xmlns:a16="http://schemas.microsoft.com/office/drawing/2014/main" id="{9BD12049-AD3F-1F55-AF51-496BD2C079C5}"/>
            </a:ext>
          </a:extLst>
        </p:cNvPr>
        <p:cNvGrpSpPr/>
        <p:nvPr/>
      </p:nvGrpSpPr>
      <p:grpSpPr>
        <a:xfrm>
          <a:off x="0" y="0"/>
          <a:ext cx="0" cy="0"/>
          <a:chOff x="0" y="0"/>
          <a:chExt cx="0" cy="0"/>
        </a:xfrm>
      </p:grpSpPr>
      <p:sp>
        <p:nvSpPr>
          <p:cNvPr id="136" name="Google Shape;136;p7:notes">
            <a:extLst>
              <a:ext uri="{FF2B5EF4-FFF2-40B4-BE49-F238E27FC236}">
                <a16:creationId xmlns:a16="http://schemas.microsoft.com/office/drawing/2014/main" id="{E6ED27DA-71A4-DCC6-8460-C1A2B4D5783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7:notes">
            <a:extLst>
              <a:ext uri="{FF2B5EF4-FFF2-40B4-BE49-F238E27FC236}">
                <a16:creationId xmlns:a16="http://schemas.microsoft.com/office/drawing/2014/main" id="{60F9B188-96A8-A66E-3D0E-B365B09973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6601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975C8B38-D62C-6D31-EABD-D012322BD2F6}"/>
            </a:ext>
          </a:extLst>
        </p:cNvPr>
        <p:cNvGrpSpPr/>
        <p:nvPr/>
      </p:nvGrpSpPr>
      <p:grpSpPr>
        <a:xfrm>
          <a:off x="0" y="0"/>
          <a:ext cx="0" cy="0"/>
          <a:chOff x="0" y="0"/>
          <a:chExt cx="0" cy="0"/>
        </a:xfrm>
      </p:grpSpPr>
      <p:sp>
        <p:nvSpPr>
          <p:cNvPr id="148" name="Google Shape;148;g378435d688d_0_15:notes">
            <a:extLst>
              <a:ext uri="{FF2B5EF4-FFF2-40B4-BE49-F238E27FC236}">
                <a16:creationId xmlns:a16="http://schemas.microsoft.com/office/drawing/2014/main" id="{09AE1AE0-7E01-E6B9-3D01-D95019EBD9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78435d688d_0_15:notes">
            <a:extLst>
              <a:ext uri="{FF2B5EF4-FFF2-40B4-BE49-F238E27FC236}">
                <a16:creationId xmlns:a16="http://schemas.microsoft.com/office/drawing/2014/main" id="{EC8AB507-F35E-8B5D-2AC9-FA8B4FFFF1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395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C91A7B3A-EBDB-059E-9E1E-FE21BD994BF6}"/>
            </a:ext>
          </a:extLst>
        </p:cNvPr>
        <p:cNvGrpSpPr/>
        <p:nvPr/>
      </p:nvGrpSpPr>
      <p:grpSpPr>
        <a:xfrm>
          <a:off x="0" y="0"/>
          <a:ext cx="0" cy="0"/>
          <a:chOff x="0" y="0"/>
          <a:chExt cx="0" cy="0"/>
        </a:xfrm>
      </p:grpSpPr>
      <p:sp>
        <p:nvSpPr>
          <p:cNvPr id="154" name="Google Shape;154;p6:notes">
            <a:extLst>
              <a:ext uri="{FF2B5EF4-FFF2-40B4-BE49-F238E27FC236}">
                <a16:creationId xmlns:a16="http://schemas.microsoft.com/office/drawing/2014/main" id="{896C1257-4E28-67B8-58C9-FDDB0A8227D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6:notes">
            <a:extLst>
              <a:ext uri="{FF2B5EF4-FFF2-40B4-BE49-F238E27FC236}">
                <a16:creationId xmlns:a16="http://schemas.microsoft.com/office/drawing/2014/main" id="{1EF8E561-721D-90AA-DB80-70A3DF34DE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2647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a:extLst>
            <a:ext uri="{FF2B5EF4-FFF2-40B4-BE49-F238E27FC236}">
              <a16:creationId xmlns:a16="http://schemas.microsoft.com/office/drawing/2014/main" id="{86C9B487-41EF-BCB1-D368-9D8D5EFB09CE}"/>
            </a:ext>
          </a:extLst>
        </p:cNvPr>
        <p:cNvGrpSpPr/>
        <p:nvPr/>
      </p:nvGrpSpPr>
      <p:grpSpPr>
        <a:xfrm>
          <a:off x="0" y="0"/>
          <a:ext cx="0" cy="0"/>
          <a:chOff x="0" y="0"/>
          <a:chExt cx="0" cy="0"/>
        </a:xfrm>
      </p:grpSpPr>
      <p:sp>
        <p:nvSpPr>
          <p:cNvPr id="162" name="Google Shape;162;p9:notes">
            <a:extLst>
              <a:ext uri="{FF2B5EF4-FFF2-40B4-BE49-F238E27FC236}">
                <a16:creationId xmlns:a16="http://schemas.microsoft.com/office/drawing/2014/main" id="{41AC14BC-ED48-83B1-E2D0-B077E82B55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9:notes">
            <a:extLst>
              <a:ext uri="{FF2B5EF4-FFF2-40B4-BE49-F238E27FC236}">
                <a16:creationId xmlns:a16="http://schemas.microsoft.com/office/drawing/2014/main" id="{311BA948-ACD2-7838-B4D9-B618EF982A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0229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a:extLst>
            <a:ext uri="{FF2B5EF4-FFF2-40B4-BE49-F238E27FC236}">
              <a16:creationId xmlns:a16="http://schemas.microsoft.com/office/drawing/2014/main" id="{269E9C27-3B60-E4B8-2A33-2ABB592157F3}"/>
            </a:ext>
          </a:extLst>
        </p:cNvPr>
        <p:cNvGrpSpPr/>
        <p:nvPr/>
      </p:nvGrpSpPr>
      <p:grpSpPr>
        <a:xfrm>
          <a:off x="0" y="0"/>
          <a:ext cx="0" cy="0"/>
          <a:chOff x="0" y="0"/>
          <a:chExt cx="0" cy="0"/>
        </a:xfrm>
      </p:grpSpPr>
      <p:sp>
        <p:nvSpPr>
          <p:cNvPr id="154" name="Google Shape;154;p6:notes">
            <a:extLst>
              <a:ext uri="{FF2B5EF4-FFF2-40B4-BE49-F238E27FC236}">
                <a16:creationId xmlns:a16="http://schemas.microsoft.com/office/drawing/2014/main" id="{9E28BBB6-60B0-FEDE-D367-690B027DAE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6:notes">
            <a:extLst>
              <a:ext uri="{FF2B5EF4-FFF2-40B4-BE49-F238E27FC236}">
                <a16:creationId xmlns:a16="http://schemas.microsoft.com/office/drawing/2014/main" id="{56B9400B-2F29-CF23-0458-208427458C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3724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78435d688d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g378435d688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78435d68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78435d68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78435d688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78435d688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78435d688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78435d688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78435d688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78435d688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7684275e9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7684275e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17365D"/>
              </a:buClr>
              <a:buSzPts val="2800"/>
              <a:buFont typeface="Verdana"/>
              <a:buNone/>
              <a:defRPr>
                <a:solidFill>
                  <a:srgbClr val="17365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17365D"/>
              </a:buClr>
              <a:buSzPts val="2000"/>
              <a:buNone/>
              <a:defRPr sz="2000" b="1">
                <a:solidFill>
                  <a:srgbClr val="17365D"/>
                </a:solidFill>
              </a:defRPr>
            </a:lvl1pPr>
            <a:lvl2pPr lvl="1" algn="ctr">
              <a:lnSpc>
                <a:spcPct val="100000"/>
              </a:lnSpc>
              <a:spcBef>
                <a:spcPts val="400"/>
              </a:spcBef>
              <a:spcAft>
                <a:spcPts val="0"/>
              </a:spcAft>
              <a:buClr>
                <a:srgbClr val="888888"/>
              </a:buClr>
              <a:buSzPts val="2000"/>
              <a:buNone/>
              <a:defRPr>
                <a:solidFill>
                  <a:srgbClr val="888888"/>
                </a:solidFill>
              </a:defRPr>
            </a:lvl2pPr>
            <a:lvl3pPr lvl="2" algn="ctr">
              <a:lnSpc>
                <a:spcPct val="100000"/>
              </a:lnSpc>
              <a:spcBef>
                <a:spcPts val="360"/>
              </a:spcBef>
              <a:spcAft>
                <a:spcPts val="0"/>
              </a:spcAft>
              <a:buClr>
                <a:srgbClr val="888888"/>
              </a:buClr>
              <a:buSzPts val="1800"/>
              <a:buNone/>
              <a:defRPr>
                <a:solidFill>
                  <a:srgbClr val="888888"/>
                </a:solidFill>
              </a:defRPr>
            </a:lvl3pPr>
            <a:lvl4pPr lvl="3" algn="ctr">
              <a:lnSpc>
                <a:spcPct val="100000"/>
              </a:lnSpc>
              <a:spcBef>
                <a:spcPts val="320"/>
              </a:spcBef>
              <a:spcAft>
                <a:spcPts val="0"/>
              </a:spcAft>
              <a:buClr>
                <a:srgbClr val="888888"/>
              </a:buClr>
              <a:buSzPts val="1600"/>
              <a:buNone/>
              <a:defRPr>
                <a:solidFill>
                  <a:srgbClr val="888888"/>
                </a:solidFill>
              </a:defRPr>
            </a:lvl4pPr>
            <a:lvl5pPr lvl="4" algn="ctr">
              <a:lnSpc>
                <a:spcPct val="100000"/>
              </a:lnSpc>
              <a:spcBef>
                <a:spcPts val="320"/>
              </a:spcBef>
              <a:spcAft>
                <a:spcPts val="0"/>
              </a:spcAft>
              <a:buClr>
                <a:srgbClr val="888888"/>
              </a:buClr>
              <a:buSzPts val="16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17365D"/>
              </a:buClr>
              <a:buSzPts val="2800"/>
              <a:buFont typeface="Verdana"/>
              <a:buNone/>
              <a:defRPr>
                <a:solidFill>
                  <a:srgbClr val="17365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a:solidFill>
                  <a:schemeClr val="dk1"/>
                </a:solidFill>
              </a:defRPr>
            </a:lvl1pPr>
            <a:lvl2pPr marL="914400" lvl="1" indent="-355600" algn="l">
              <a:lnSpc>
                <a:spcPct val="100000"/>
              </a:lnSpc>
              <a:spcBef>
                <a:spcPts val="400"/>
              </a:spcBef>
              <a:spcAft>
                <a:spcPts val="0"/>
              </a:spcAft>
              <a:buClr>
                <a:schemeClr val="dk1"/>
              </a:buClr>
              <a:buSzPts val="2000"/>
              <a:buChar char="–"/>
              <a:defRPr>
                <a:solidFill>
                  <a:schemeClr val="dk1"/>
                </a:solidFill>
              </a:defRPr>
            </a:lvl2pPr>
            <a:lvl3pPr marL="1371600" lvl="2" indent="-342900" algn="l">
              <a:lnSpc>
                <a:spcPct val="100000"/>
              </a:lnSpc>
              <a:spcBef>
                <a:spcPts val="360"/>
              </a:spcBef>
              <a:spcAft>
                <a:spcPts val="0"/>
              </a:spcAft>
              <a:buClr>
                <a:schemeClr val="dk1"/>
              </a:buClr>
              <a:buSzPts val="1800"/>
              <a:buChar char="•"/>
              <a:defRPr>
                <a:solidFill>
                  <a:schemeClr val="dk1"/>
                </a:solidFill>
              </a:defRPr>
            </a:lvl3pPr>
            <a:lvl4pPr marL="1828800" lvl="3" indent="-330200" algn="l">
              <a:lnSpc>
                <a:spcPct val="100000"/>
              </a:lnSpc>
              <a:spcBef>
                <a:spcPts val="320"/>
              </a:spcBef>
              <a:spcAft>
                <a:spcPts val="0"/>
              </a:spcAft>
              <a:buClr>
                <a:schemeClr val="dk1"/>
              </a:buClr>
              <a:buSzPts val="1600"/>
              <a:buChar char="–"/>
              <a:defRPr>
                <a:solidFill>
                  <a:schemeClr val="dk1"/>
                </a:solidFill>
              </a:defRPr>
            </a:lvl4pPr>
            <a:lvl5pPr marL="2286000" lvl="4" indent="-330200" algn="l">
              <a:lnSpc>
                <a:spcPct val="100000"/>
              </a:lnSpc>
              <a:spcBef>
                <a:spcPts val="320"/>
              </a:spcBef>
              <a:spcAft>
                <a:spcPts val="0"/>
              </a:spcAft>
              <a:buClr>
                <a:schemeClr val="dk1"/>
              </a:buClr>
              <a:buSzPts val="1600"/>
              <a:buChar char="»"/>
              <a:defRPr>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FF0000"/>
              </a:buClr>
              <a:buSzPts val="4000"/>
              <a:buFont typeface="Verdana"/>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2800"/>
              <a:buFont typeface="Verdana"/>
              <a:buNone/>
              <a:defRPr>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2800"/>
              <a:buFont typeface="Verdana"/>
              <a:buNone/>
              <a:defRPr>
                <a:solidFill>
                  <a:srgbClr val="FF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FF0000"/>
              </a:buClr>
              <a:buSzPts val="2000"/>
              <a:buFont typeface="Verdana"/>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FF0000"/>
              </a:buClr>
              <a:buSzPts val="2000"/>
              <a:buFont typeface="Verdana"/>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sm" len="sm"/>
            <a:tailEnd type="none" w="sm" len="sm"/>
          </a:ln>
        </p:spPr>
      </p:cxnSp>
      <p:pic>
        <p:nvPicPr>
          <p:cNvPr id="12" name="Google Shape;12;p1"/>
          <p:cNvPicPr preferRelativeResize="0"/>
          <p:nvPr/>
        </p:nvPicPr>
        <p:blipFill rotWithShape="1">
          <a:blip r:embed="rId13">
            <a:alphaModFix/>
          </a:blip>
          <a:srcRect b="18045"/>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ida-Fathima/Personalized_AI_Shopping_Copilo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researchgate.net/publication/371023719_AI-based_chatbots_in_conversational_commerce_and_their_effects_on_product_and_price_perception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researchgate.net/publication/384858828_THE_ADOPTION_OF_AI-DRIVEN_CHATBOTS_INTO_A_RECOMMENDATION_FOR_E-COMMERCE_SYSTEMS_TO_TARGETED_CUSTOMER_IN_THE_SELECTION_OF_PRODUCT" TargetMode="External"/><Relationship Id="rId4" Type="http://schemas.openxmlformats.org/officeDocument/2006/relationships/hyperlink" Target="https://www.ijraset.com/best-journal/ecommerce-website-with-recommendation-system-including-chatbot-reverse-image-search"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16/j.iswa.2024.200435"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i.org/10.1007/978-3-031-70488-8_10" TargetMode="External"/><Relationship Id="rId5" Type="http://schemas.openxmlformats.org/officeDocument/2006/relationships/hyperlink" Target="https://www.researchgate.net/publication/352815845_Product_Based_Recommendation_System_On_Amazon_Data" TargetMode="External"/><Relationship Id="rId4" Type="http://schemas.openxmlformats.org/officeDocument/2006/relationships/hyperlink" Target="https://www.ijcrt.org/papers/IJCRT2504553.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17365D"/>
              </a:buClr>
              <a:buSzPts val="2800"/>
              <a:buFont typeface="Verdana"/>
              <a:buNone/>
            </a:pPr>
            <a:r>
              <a:rPr lang="en-US" sz="2400" u="sng">
                <a:solidFill>
                  <a:schemeClr val="dk1"/>
                </a:solidFill>
                <a:latin typeface="Cambria"/>
                <a:ea typeface="Cambria"/>
                <a:cs typeface="Cambria"/>
                <a:sym typeface="Cambria"/>
              </a:rPr>
              <a:t>PROJECT TITLE:</a:t>
            </a:r>
            <a:r>
              <a:rPr lang="en-US" sz="2400">
                <a:solidFill>
                  <a:schemeClr val="dk1"/>
                </a:solidFill>
                <a:latin typeface="Cambria"/>
                <a:ea typeface="Cambria"/>
                <a:cs typeface="Cambria"/>
                <a:sym typeface="Cambria"/>
              </a:rPr>
              <a:t> PERSONALIZED AI SHOPPING COPILOT</a:t>
            </a:r>
            <a:endParaRPr sz="2400">
              <a:solidFill>
                <a:schemeClr val="dk1"/>
              </a:solidFill>
              <a:latin typeface="Cambria"/>
              <a:ea typeface="Cambria"/>
              <a:cs typeface="Cambria"/>
              <a:sym typeface="Cambria"/>
            </a:endParaRPr>
          </a:p>
        </p:txBody>
      </p:sp>
      <p:sp>
        <p:nvSpPr>
          <p:cNvPr id="88" name="Google Shape;88;p13"/>
          <p:cNvSpPr txBox="1">
            <a:spLocks noGrp="1"/>
          </p:cNvSpPr>
          <p:nvPr>
            <p:ph type="subTitle" idx="1"/>
          </p:nvPr>
        </p:nvSpPr>
        <p:spPr>
          <a:xfrm>
            <a:off x="790468" y="1969152"/>
            <a:ext cx="4391100" cy="552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17365D"/>
              </a:buClr>
              <a:buSzPts val="2000"/>
              <a:buNone/>
            </a:pPr>
            <a:r>
              <a:rPr lang="en-US" sz="1800">
                <a:latin typeface="Cambria"/>
                <a:ea typeface="Cambria"/>
                <a:cs typeface="Cambria"/>
                <a:sym typeface="Cambria"/>
              </a:rPr>
              <a:t>Batch Number: Samsung_9</a:t>
            </a:r>
            <a:endParaRPr sz="1800">
              <a:latin typeface="Cambria"/>
              <a:ea typeface="Cambria"/>
              <a:cs typeface="Cambria"/>
              <a:sym typeface="Cambria"/>
            </a:endParaRPr>
          </a:p>
        </p:txBody>
      </p:sp>
      <p:sp>
        <p:nvSpPr>
          <p:cNvPr id="89" name="Google Shape;89;p13"/>
          <p:cNvSpPr txBox="1"/>
          <p:nvPr/>
        </p:nvSpPr>
        <p:spPr>
          <a:xfrm>
            <a:off x="6434775" y="2513350"/>
            <a:ext cx="5774470" cy="20205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17365D"/>
              </a:buClr>
              <a:buSzPts val="2000"/>
              <a:buFont typeface="Arial"/>
              <a:buNone/>
            </a:pPr>
            <a:r>
              <a:rPr lang="en-US" sz="1800" b="1" i="0" u="none" strike="noStrike" cap="none" dirty="0">
                <a:solidFill>
                  <a:srgbClr val="17365D"/>
                </a:solidFill>
                <a:latin typeface="Cambria"/>
                <a:ea typeface="Cambria"/>
                <a:cs typeface="Cambria"/>
                <a:sym typeface="Cambria"/>
              </a:rPr>
              <a:t>Under the Supervision of,</a:t>
            </a:r>
            <a:endParaRPr sz="1800" b="0" i="0" u="none" strike="noStrike" cap="none" dirty="0">
              <a:solidFill>
                <a:srgbClr val="000000"/>
              </a:solidFill>
              <a:latin typeface="Cambria"/>
              <a:ea typeface="Cambria"/>
              <a:cs typeface="Cambria"/>
              <a:sym typeface="Cambria"/>
            </a:endParaRPr>
          </a:p>
          <a:p>
            <a:pPr marL="0" marR="0" lvl="0" indent="0" algn="ctr" rtl="0">
              <a:lnSpc>
                <a:spcPct val="100000"/>
              </a:lnSpc>
              <a:spcBef>
                <a:spcPts val="400"/>
              </a:spcBef>
              <a:spcAft>
                <a:spcPts val="0"/>
              </a:spcAft>
              <a:buClr>
                <a:srgbClr val="17365D"/>
              </a:buClr>
              <a:buSzPts val="2000"/>
              <a:buFont typeface="Arial"/>
              <a:buNone/>
            </a:pPr>
            <a:endParaRPr sz="2000" b="1" i="0" u="none" strike="noStrike" cap="none" dirty="0">
              <a:solidFill>
                <a:srgbClr val="17365D"/>
              </a:solidFill>
              <a:latin typeface="Cambria"/>
              <a:ea typeface="Cambria"/>
              <a:cs typeface="Cambria"/>
              <a:sym typeface="Cambria"/>
            </a:endParaRPr>
          </a:p>
          <a:p>
            <a:pPr marL="0" marR="0" lvl="0" indent="0" algn="ctr" rtl="0">
              <a:lnSpc>
                <a:spcPct val="100000"/>
              </a:lnSpc>
              <a:spcBef>
                <a:spcPts val="340"/>
              </a:spcBef>
              <a:spcAft>
                <a:spcPts val="0"/>
              </a:spcAft>
              <a:buClr>
                <a:srgbClr val="17365D"/>
              </a:buClr>
              <a:buSzPts val="1700"/>
              <a:buFont typeface="Arial"/>
              <a:buNone/>
            </a:pPr>
            <a:r>
              <a:rPr lang="en-US" sz="1700" b="1" i="0" u="none" strike="noStrike" cap="none" dirty="0">
                <a:solidFill>
                  <a:srgbClr val="17365D"/>
                </a:solidFill>
                <a:latin typeface="Cambria"/>
                <a:ea typeface="Cambria"/>
                <a:cs typeface="Cambria"/>
                <a:sym typeface="Cambria"/>
              </a:rPr>
              <a:t>Dr.</a:t>
            </a:r>
            <a:r>
              <a:rPr lang="en-US" sz="1700" b="1" dirty="0">
                <a:solidFill>
                  <a:srgbClr val="17365D"/>
                </a:solidFill>
                <a:latin typeface="Cambria"/>
                <a:ea typeface="Cambria"/>
                <a:cs typeface="Cambria"/>
                <a:sym typeface="Cambria"/>
              </a:rPr>
              <a:t> Nagaraja  S.R.</a:t>
            </a:r>
            <a:endParaRPr sz="1400" b="0" i="0" u="none" strike="noStrike" cap="none" dirty="0">
              <a:solidFill>
                <a:srgbClr val="000000"/>
              </a:solidFill>
              <a:latin typeface="Cambria"/>
              <a:ea typeface="Cambria"/>
              <a:cs typeface="Cambria"/>
              <a:sym typeface="Cambria"/>
            </a:endParaRPr>
          </a:p>
          <a:p>
            <a:pPr marL="0" marR="0" lvl="0" indent="0" algn="ctr" rtl="0">
              <a:lnSpc>
                <a:spcPct val="100000"/>
              </a:lnSpc>
              <a:spcBef>
                <a:spcPts val="340"/>
              </a:spcBef>
              <a:spcAft>
                <a:spcPts val="0"/>
              </a:spcAft>
              <a:buClr>
                <a:srgbClr val="17365D"/>
              </a:buClr>
              <a:buSzPts val="1700"/>
              <a:buFont typeface="Arial"/>
              <a:buNone/>
            </a:pPr>
            <a:r>
              <a:rPr lang="en-US" sz="1700" b="1" dirty="0">
                <a:solidFill>
                  <a:srgbClr val="17365D"/>
                </a:solidFill>
                <a:latin typeface="Cambria"/>
                <a:ea typeface="Cambria"/>
                <a:cs typeface="Cambria"/>
                <a:sym typeface="Cambria"/>
              </a:rPr>
              <a:t>A</a:t>
            </a:r>
            <a:r>
              <a:rPr lang="en-US" sz="1700" b="1" i="0" u="none" strike="noStrike" cap="none" dirty="0">
                <a:solidFill>
                  <a:srgbClr val="17365D"/>
                </a:solidFill>
                <a:latin typeface="Cambria"/>
                <a:ea typeface="Cambria"/>
                <a:cs typeface="Cambria"/>
                <a:sym typeface="Cambria"/>
              </a:rPr>
              <a:t>ssociate Professor </a:t>
            </a:r>
            <a:r>
              <a:rPr lang="en-US" sz="1700" b="1" dirty="0">
                <a:solidFill>
                  <a:srgbClr val="17365D"/>
                </a:solidFill>
                <a:latin typeface="Cambria"/>
                <a:ea typeface="Cambria"/>
                <a:cs typeface="Cambria"/>
                <a:sym typeface="Cambria"/>
              </a:rPr>
              <a:t>-Selection Grade</a:t>
            </a:r>
            <a:endParaRPr sz="1700" b="1" dirty="0">
              <a:solidFill>
                <a:srgbClr val="17365D"/>
              </a:solidFill>
              <a:latin typeface="Cambria"/>
              <a:ea typeface="Cambria"/>
              <a:cs typeface="Cambria"/>
              <a:sym typeface="Cambria"/>
            </a:endParaRPr>
          </a:p>
          <a:p>
            <a:pPr marL="0" marR="0" lvl="0" indent="0" algn="ctr" rtl="0">
              <a:lnSpc>
                <a:spcPct val="100000"/>
              </a:lnSpc>
              <a:spcBef>
                <a:spcPts val="340"/>
              </a:spcBef>
              <a:spcAft>
                <a:spcPts val="0"/>
              </a:spcAft>
              <a:buClr>
                <a:srgbClr val="17365D"/>
              </a:buClr>
              <a:buSzPts val="1700"/>
              <a:buFont typeface="Arial"/>
              <a:buNone/>
            </a:pPr>
            <a:r>
              <a:rPr lang="en-US" sz="1700" b="1" i="0" u="none" strike="noStrike" cap="none" dirty="0">
                <a:solidFill>
                  <a:srgbClr val="17365D"/>
                </a:solidFill>
                <a:latin typeface="Cambria"/>
                <a:ea typeface="Cambria"/>
                <a:cs typeface="Cambria"/>
                <a:sym typeface="Cambria"/>
              </a:rPr>
              <a:t>Presidency School of Computer Science and Engineering</a:t>
            </a:r>
            <a:endParaRPr sz="1400" b="0" i="0" u="none" strike="noStrike" cap="none" dirty="0">
              <a:solidFill>
                <a:srgbClr val="000000"/>
              </a:solidFill>
              <a:latin typeface="Cambria"/>
              <a:ea typeface="Cambria"/>
              <a:cs typeface="Cambria"/>
              <a:sym typeface="Cambria"/>
            </a:endParaRPr>
          </a:p>
          <a:p>
            <a:pPr marL="0" marR="0" lvl="0" indent="0" algn="ctr" rtl="0">
              <a:lnSpc>
                <a:spcPct val="100000"/>
              </a:lnSpc>
              <a:spcBef>
                <a:spcPts val="340"/>
              </a:spcBef>
              <a:spcAft>
                <a:spcPts val="0"/>
              </a:spcAft>
              <a:buClr>
                <a:srgbClr val="17365D"/>
              </a:buClr>
              <a:buSzPts val="1700"/>
              <a:buFont typeface="Arial"/>
              <a:buNone/>
            </a:pPr>
            <a:r>
              <a:rPr lang="en-US" sz="1700" b="1" i="0" u="none" strike="noStrike" cap="none" dirty="0">
                <a:solidFill>
                  <a:srgbClr val="17365D"/>
                </a:solidFill>
                <a:latin typeface="Cambria"/>
                <a:ea typeface="Cambria"/>
                <a:cs typeface="Cambria"/>
                <a:sym typeface="Cambria"/>
              </a:rPr>
              <a:t>Presidency University</a:t>
            </a:r>
            <a:endParaRPr sz="1400" b="0" i="0" u="none" strike="noStrike" cap="none" dirty="0">
              <a:solidFill>
                <a:srgbClr val="000000"/>
              </a:solidFill>
              <a:latin typeface="Cambria"/>
              <a:ea typeface="Cambria"/>
              <a:cs typeface="Cambria"/>
              <a:sym typeface="Cambria"/>
            </a:endParaRPr>
          </a:p>
          <a:p>
            <a:pPr marL="0" marR="0" lvl="0" indent="0" algn="ctr" rtl="0">
              <a:lnSpc>
                <a:spcPct val="100000"/>
              </a:lnSpc>
              <a:spcBef>
                <a:spcPts val="400"/>
              </a:spcBef>
              <a:spcAft>
                <a:spcPts val="0"/>
              </a:spcAft>
              <a:buClr>
                <a:srgbClr val="17365D"/>
              </a:buClr>
              <a:buSzPts val="2000"/>
              <a:buFont typeface="Arial"/>
              <a:buNone/>
            </a:pPr>
            <a:endParaRPr sz="2000" b="1" i="0" u="none" strike="noStrike" cap="none" dirty="0">
              <a:solidFill>
                <a:srgbClr val="17365D"/>
              </a:solidFill>
              <a:latin typeface="Cambria"/>
              <a:ea typeface="Cambria"/>
              <a:cs typeface="Cambria"/>
              <a:sym typeface="Cambria"/>
            </a:endParaRPr>
          </a:p>
        </p:txBody>
      </p:sp>
      <p:graphicFrame>
        <p:nvGraphicFramePr>
          <p:cNvPr id="90" name="Google Shape;90;p13"/>
          <p:cNvGraphicFramePr/>
          <p:nvPr/>
        </p:nvGraphicFramePr>
        <p:xfrm>
          <a:off x="553347" y="2874240"/>
          <a:ext cx="5418675" cy="2194620"/>
        </p:xfrm>
        <a:graphic>
          <a:graphicData uri="http://schemas.openxmlformats.org/drawingml/2006/table">
            <a:tbl>
              <a:tblPr firstRow="1" bandRow="1">
                <a:noFill/>
                <a:tableStyleId>{7E01FDDB-00FE-44DE-9055-444EE29EDD7C}</a:tableStyleId>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50">
                <a:tc>
                  <a:txBody>
                    <a:bodyPr/>
                    <a:lstStyle/>
                    <a:p>
                      <a:pPr marL="0" marR="0" lvl="1" indent="0" algn="ctr" rtl="0">
                        <a:lnSpc>
                          <a:spcPct val="100000"/>
                        </a:lnSpc>
                        <a:spcBef>
                          <a:spcPts val="0"/>
                        </a:spcBef>
                        <a:spcAft>
                          <a:spcPts val="0"/>
                        </a:spcAft>
                        <a:buClr>
                          <a:srgbClr val="000000"/>
                        </a:buClr>
                        <a:buSzPts val="1800"/>
                        <a:buFont typeface="Arial"/>
                        <a:buNone/>
                      </a:pPr>
                      <a:r>
                        <a:rPr lang="en-US" sz="1800" b="1" u="none" strike="noStrike" cap="none">
                          <a:solidFill>
                            <a:srgbClr val="17365D"/>
                          </a:solidFill>
                        </a:rPr>
                        <a:t>Roll Number</a:t>
                      </a:r>
                      <a:endParaRPr sz="1800" b="1" u="none" strike="noStrike" cap="none">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17365D"/>
                          </a:solidFill>
                        </a:rPr>
                        <a:t>Student Name</a:t>
                      </a:r>
                      <a:endParaRPr sz="1800" b="1" u="none" strike="noStrike" cap="none">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50">
                <a:tc>
                  <a:txBody>
                    <a:bodyPr/>
                    <a:lstStyle/>
                    <a:p>
                      <a:pPr marL="0" marR="0" lvl="0" indent="0" algn="ctr" rtl="0">
                        <a:lnSpc>
                          <a:spcPct val="100000"/>
                        </a:lnSpc>
                        <a:spcBef>
                          <a:spcPts val="0"/>
                        </a:spcBef>
                        <a:spcAft>
                          <a:spcPts val="0"/>
                        </a:spcAft>
                        <a:buClr>
                          <a:srgbClr val="000000"/>
                        </a:buClr>
                        <a:buSzPts val="1800"/>
                        <a:buFont typeface="Arial"/>
                        <a:buNone/>
                      </a:pPr>
                      <a:r>
                        <a:rPr lang="en-US" sz="1800"/>
                        <a:t>20221CAI0002</a:t>
                      </a: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800"/>
                        <a:buFont typeface="Arial"/>
                        <a:buNone/>
                      </a:pPr>
                      <a:r>
                        <a:rPr lang="en-US" sz="1800"/>
                        <a:t>Hida Fathima P H</a:t>
                      </a: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06250">
                <a:tc>
                  <a:txBody>
                    <a:bodyPr/>
                    <a:lstStyle/>
                    <a:p>
                      <a:pPr marL="0" marR="0" lvl="0" indent="0" algn="ctr" rtl="0">
                        <a:lnSpc>
                          <a:spcPct val="100000"/>
                        </a:lnSpc>
                        <a:spcBef>
                          <a:spcPts val="0"/>
                        </a:spcBef>
                        <a:spcAft>
                          <a:spcPts val="0"/>
                        </a:spcAft>
                        <a:buClr>
                          <a:srgbClr val="000000"/>
                        </a:buClr>
                        <a:buSzPts val="1800"/>
                        <a:buFont typeface="Arial"/>
                        <a:buNone/>
                      </a:pPr>
                      <a:r>
                        <a:rPr lang="en-US" sz="1800"/>
                        <a:t>20221CSE0291</a:t>
                      </a: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a:t>Ruchitha A S</a:t>
                      </a: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50">
                <a:tc>
                  <a:txBody>
                    <a:bodyPr/>
                    <a:lstStyle/>
                    <a:p>
                      <a:pPr marL="0" marR="0" lvl="0" indent="0" algn="ctr" rtl="0">
                        <a:lnSpc>
                          <a:spcPct val="100000"/>
                        </a:lnSpc>
                        <a:spcBef>
                          <a:spcPts val="0"/>
                        </a:spcBef>
                        <a:spcAft>
                          <a:spcPts val="0"/>
                        </a:spcAft>
                        <a:buClr>
                          <a:srgbClr val="000000"/>
                        </a:buClr>
                        <a:buSzPts val="1800"/>
                        <a:buFont typeface="Arial"/>
                        <a:buNone/>
                      </a:pPr>
                      <a:r>
                        <a:rPr lang="en-US" sz="1800"/>
                        <a:t>20221ECE0134</a:t>
                      </a: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a:t>Manasa B S</a:t>
                      </a: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5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5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1" name="Google Shape;91;p13"/>
          <p:cNvSpPr txBox="1"/>
          <p:nvPr/>
        </p:nvSpPr>
        <p:spPr>
          <a:xfrm>
            <a:off x="2832225" y="136441"/>
            <a:ext cx="5498973" cy="72937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7365D"/>
              </a:buClr>
              <a:buSzPts val="1800"/>
              <a:buFont typeface="Arial"/>
              <a:buNone/>
            </a:pPr>
            <a:r>
              <a:rPr lang="en-US" sz="1800" b="1" i="0" u="none" strike="noStrike" cap="none" dirty="0">
                <a:solidFill>
                  <a:srgbClr val="17365D"/>
                </a:solidFill>
                <a:latin typeface="Cambria"/>
                <a:ea typeface="Cambria"/>
                <a:cs typeface="Cambria"/>
                <a:sym typeface="Cambria"/>
              </a:rPr>
              <a:t>CSE7101- Capstone Project</a:t>
            </a:r>
            <a:endParaRPr sz="1800" b="0" i="0" u="none" strike="noStrike" cap="none" dirty="0">
              <a:solidFill>
                <a:srgbClr val="000000"/>
              </a:solidFill>
              <a:latin typeface="Cambria"/>
              <a:ea typeface="Cambria"/>
              <a:cs typeface="Cambria"/>
              <a:sym typeface="Cambria"/>
            </a:endParaRPr>
          </a:p>
          <a:p>
            <a:pPr marL="0" marR="0" lvl="0" indent="0" algn="ctr" rtl="0">
              <a:lnSpc>
                <a:spcPct val="100000"/>
              </a:lnSpc>
              <a:spcBef>
                <a:spcPts val="310"/>
              </a:spcBef>
              <a:spcAft>
                <a:spcPts val="0"/>
              </a:spcAft>
              <a:buClr>
                <a:srgbClr val="17365D"/>
              </a:buClr>
              <a:buSzPts val="1800"/>
              <a:buFont typeface="Arial"/>
              <a:buNone/>
            </a:pPr>
            <a:r>
              <a:rPr lang="en-US" sz="1800" b="1" i="0" u="none" strike="noStrike" cap="none" dirty="0">
                <a:solidFill>
                  <a:srgbClr val="17365D"/>
                </a:solidFill>
                <a:latin typeface="Cambria"/>
                <a:ea typeface="Cambria"/>
                <a:cs typeface="Cambria"/>
                <a:sym typeface="Cambria"/>
              </a:rPr>
              <a:t>Final Review</a:t>
            </a:r>
            <a:endParaRPr sz="1800" b="1" i="0" u="none" strike="noStrike" cap="none" dirty="0">
              <a:solidFill>
                <a:srgbClr val="17365D"/>
              </a:solidFill>
              <a:latin typeface="Cambria"/>
              <a:ea typeface="Cambria"/>
              <a:cs typeface="Cambria"/>
              <a:sym typeface="Cambria"/>
            </a:endParaRPr>
          </a:p>
        </p:txBody>
      </p:sp>
      <p:sp>
        <p:nvSpPr>
          <p:cNvPr id="92" name="Google Shape;92;p13"/>
          <p:cNvSpPr txBox="1"/>
          <p:nvPr/>
        </p:nvSpPr>
        <p:spPr>
          <a:xfrm>
            <a:off x="0" y="4686300"/>
            <a:ext cx="12249900" cy="15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7365D"/>
              </a:buClr>
              <a:buSzPts val="1800"/>
              <a:buFont typeface="Arial"/>
              <a:buNone/>
            </a:pPr>
            <a:r>
              <a:rPr lang="en-US" sz="1800" b="1" i="0" u="none" strike="noStrike" cap="none" dirty="0">
                <a:solidFill>
                  <a:schemeClr val="accent1"/>
                </a:solidFill>
                <a:latin typeface="Cambria"/>
                <a:ea typeface="Cambria"/>
                <a:cs typeface="Cambria"/>
                <a:sym typeface="Cambria"/>
              </a:rPr>
              <a:t>Name of the Program: </a:t>
            </a:r>
            <a:r>
              <a:rPr lang="en-US" sz="1800" b="1" dirty="0" err="1">
                <a:solidFill>
                  <a:schemeClr val="dk1"/>
                </a:solidFill>
                <a:latin typeface="Cambria"/>
                <a:ea typeface="Cambria"/>
                <a:cs typeface="Cambria"/>
                <a:sym typeface="Cambria"/>
              </a:rPr>
              <a:t>B.Tech</a:t>
            </a:r>
            <a:endParaRPr dirty="0">
              <a:solidFill>
                <a:schemeClr val="dk1"/>
              </a:solidFill>
            </a:endParaRPr>
          </a:p>
          <a:p>
            <a:pPr marL="0" marR="0" lvl="0" indent="0" algn="l" rtl="0">
              <a:lnSpc>
                <a:spcPct val="100000"/>
              </a:lnSpc>
              <a:spcBef>
                <a:spcPts val="0"/>
              </a:spcBef>
              <a:spcAft>
                <a:spcPts val="0"/>
              </a:spcAft>
              <a:buClr>
                <a:srgbClr val="17365D"/>
              </a:buClr>
              <a:buSzPts val="1800"/>
              <a:buFont typeface="Arial"/>
              <a:buNone/>
            </a:pPr>
            <a:r>
              <a:rPr lang="en-US" sz="1800" b="1" i="0" u="none" strike="noStrike" cap="none" dirty="0">
                <a:solidFill>
                  <a:schemeClr val="accent1"/>
                </a:solidFill>
                <a:latin typeface="Cambria"/>
                <a:ea typeface="Cambria"/>
                <a:cs typeface="Cambria"/>
                <a:sym typeface="Cambria"/>
              </a:rPr>
              <a:t>Name of the </a:t>
            </a:r>
            <a:r>
              <a:rPr lang="en-US" sz="1800" b="1" i="0" u="none" strike="noStrike" cap="none" dirty="0" err="1">
                <a:solidFill>
                  <a:schemeClr val="accent1"/>
                </a:solidFill>
                <a:latin typeface="Cambria"/>
                <a:ea typeface="Cambria"/>
                <a:cs typeface="Cambria"/>
                <a:sym typeface="Cambria"/>
              </a:rPr>
              <a:t>HoD</a:t>
            </a:r>
            <a:r>
              <a:rPr lang="en-US" sz="1800" b="1" i="0" u="none" strike="noStrike" cap="none" dirty="0">
                <a:solidFill>
                  <a:schemeClr val="accent1"/>
                </a:solidFill>
                <a:latin typeface="Cambria"/>
                <a:ea typeface="Cambria"/>
                <a:cs typeface="Cambria"/>
                <a:sym typeface="Cambria"/>
              </a:rPr>
              <a:t>: </a:t>
            </a:r>
            <a:r>
              <a:rPr lang="en-US" sz="1800" b="1" dirty="0">
                <a:solidFill>
                  <a:schemeClr val="tx1"/>
                </a:solidFill>
                <a:latin typeface="Cambria"/>
                <a:ea typeface="Cambria"/>
                <a:cs typeface="Cambria"/>
                <a:sym typeface="Cambria"/>
              </a:rPr>
              <a:t>Dr. Zafar Ali Khan N, Dr. Asif Mohamed H B, Dr. Rajiv Ranjan Singh</a:t>
            </a:r>
            <a:endParaRPr dirty="0">
              <a:solidFill>
                <a:schemeClr val="tx1"/>
              </a:solidFill>
            </a:endParaRPr>
          </a:p>
          <a:p>
            <a:pPr marL="0" marR="0" lvl="0" indent="0" algn="l" rtl="0">
              <a:lnSpc>
                <a:spcPct val="100000"/>
              </a:lnSpc>
              <a:spcBef>
                <a:spcPts val="0"/>
              </a:spcBef>
              <a:spcAft>
                <a:spcPts val="0"/>
              </a:spcAft>
              <a:buNone/>
            </a:pPr>
            <a:r>
              <a:rPr lang="en-US" sz="1800" b="1" i="0" u="none" strike="noStrike" cap="none" dirty="0">
                <a:solidFill>
                  <a:schemeClr val="accent1"/>
                </a:solidFill>
                <a:latin typeface="Cambria"/>
                <a:ea typeface="Cambria"/>
                <a:cs typeface="Cambria"/>
                <a:sym typeface="Cambria"/>
              </a:rPr>
              <a:t>Name of the Program Project Coordinator: </a:t>
            </a:r>
            <a:r>
              <a:rPr lang="en-US" sz="1800" b="1" i="0" u="none" strike="noStrike" cap="none" dirty="0">
                <a:solidFill>
                  <a:schemeClr val="tx1"/>
                </a:solidFill>
                <a:latin typeface="Cambria"/>
                <a:ea typeface="Cambria"/>
                <a:cs typeface="Cambria"/>
                <a:sym typeface="Cambria"/>
              </a:rPr>
              <a:t>Ms. Suma N G, Dr. </a:t>
            </a:r>
            <a:r>
              <a:rPr lang="en-US" sz="1800" b="1" i="0" u="none" strike="noStrike" cap="none" dirty="0" err="1">
                <a:solidFill>
                  <a:schemeClr val="tx1"/>
                </a:solidFill>
                <a:latin typeface="Cambria"/>
                <a:ea typeface="Cambria"/>
                <a:cs typeface="Cambria"/>
                <a:sym typeface="Cambria"/>
              </a:rPr>
              <a:t>Jayavadivel</a:t>
            </a:r>
            <a:r>
              <a:rPr lang="en-US" sz="1800" b="1" i="0" u="none" strike="noStrike" cap="none" dirty="0">
                <a:solidFill>
                  <a:schemeClr val="tx1"/>
                </a:solidFill>
                <a:latin typeface="Cambria"/>
                <a:ea typeface="Cambria"/>
                <a:cs typeface="Cambria"/>
                <a:sym typeface="Cambria"/>
              </a:rPr>
              <a:t> Ravi, Dr. Ashwini B</a:t>
            </a:r>
            <a:endParaRPr dirty="0">
              <a:solidFill>
                <a:schemeClr val="tx1"/>
              </a:solidFill>
            </a:endParaRPr>
          </a:p>
          <a:p>
            <a:pPr marL="0" marR="0" lvl="0" indent="0" algn="l" rtl="0">
              <a:lnSpc>
                <a:spcPct val="100000"/>
              </a:lnSpc>
              <a:spcBef>
                <a:spcPts val="0"/>
              </a:spcBef>
              <a:spcAft>
                <a:spcPts val="0"/>
              </a:spcAft>
              <a:buNone/>
            </a:pPr>
            <a:r>
              <a:rPr lang="en-US" sz="1800" b="1" i="0" u="none" strike="noStrike" cap="none" dirty="0">
                <a:solidFill>
                  <a:schemeClr val="accent1"/>
                </a:solidFill>
                <a:latin typeface="Cambria"/>
                <a:ea typeface="Cambria"/>
                <a:cs typeface="Cambria"/>
                <a:sym typeface="Cambria"/>
              </a:rPr>
              <a:t>Name of the School Project Coordinators: </a:t>
            </a:r>
            <a:r>
              <a:rPr lang="en-US" sz="1800" b="1" i="0" u="none" strike="noStrike" cap="none" dirty="0">
                <a:solidFill>
                  <a:schemeClr val="dk1"/>
                </a:solidFill>
                <a:latin typeface="Cambria"/>
                <a:ea typeface="Cambria"/>
                <a:cs typeface="Cambria"/>
                <a:sym typeface="Cambria"/>
              </a:rPr>
              <a:t>Dr. Sampath A K , Dr. Geetha A </a:t>
            </a:r>
            <a:endParaRPr sz="1800" b="1" i="0" u="none" strike="noStrike" cap="none" dirty="0">
              <a:solidFill>
                <a:schemeClr val="dk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6D09286C-ACA2-86B4-5D0D-10E3BCB8D9D7}"/>
            </a:ext>
          </a:extLst>
        </p:cNvPr>
        <p:cNvGrpSpPr/>
        <p:nvPr/>
      </p:nvGrpSpPr>
      <p:grpSpPr>
        <a:xfrm>
          <a:off x="0" y="0"/>
          <a:ext cx="0" cy="0"/>
          <a:chOff x="0" y="0"/>
          <a:chExt cx="0" cy="0"/>
        </a:xfrm>
      </p:grpSpPr>
      <p:sp>
        <p:nvSpPr>
          <p:cNvPr id="139" name="Google Shape;139;p21">
            <a:extLst>
              <a:ext uri="{FF2B5EF4-FFF2-40B4-BE49-F238E27FC236}">
                <a16:creationId xmlns:a16="http://schemas.microsoft.com/office/drawing/2014/main" id="{DD2CAC61-5E2E-76C1-0E96-A6EA568D9D3E}"/>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dirty="0">
                <a:latin typeface="Cambria"/>
                <a:ea typeface="Cambria"/>
                <a:cs typeface="Cambria"/>
                <a:sym typeface="Cambria"/>
              </a:rPr>
              <a:t>Data Engineering &amp; Ingestion</a:t>
            </a:r>
            <a:endParaRPr dirty="0">
              <a:latin typeface="Cambria"/>
              <a:ea typeface="Cambria"/>
              <a:cs typeface="Cambria"/>
              <a:sym typeface="Cambria"/>
            </a:endParaRPr>
          </a:p>
        </p:txBody>
      </p:sp>
      <p:sp>
        <p:nvSpPr>
          <p:cNvPr id="140" name="Google Shape;140;p21">
            <a:extLst>
              <a:ext uri="{FF2B5EF4-FFF2-40B4-BE49-F238E27FC236}">
                <a16:creationId xmlns:a16="http://schemas.microsoft.com/office/drawing/2014/main" id="{4984E601-D999-E3C7-B572-280FB1B50259}"/>
              </a:ext>
            </a:extLst>
          </p:cNvPr>
          <p:cNvSpPr txBox="1">
            <a:spLocks noGrp="1"/>
          </p:cNvSpPr>
          <p:nvPr>
            <p:ph type="body" idx="1"/>
          </p:nvPr>
        </p:nvSpPr>
        <p:spPr>
          <a:xfrm>
            <a:off x="812799" y="1046860"/>
            <a:ext cx="7188201" cy="4953000"/>
          </a:xfrm>
          <a:prstGeom prst="rect">
            <a:avLst/>
          </a:prstGeom>
          <a:noFill/>
          <a:ln>
            <a:noFill/>
          </a:ln>
        </p:spPr>
        <p:txBody>
          <a:bodyPr spcFirstLastPara="1" wrap="square" lIns="91425" tIns="45700" rIns="91425" bIns="45700" anchor="t" anchorCtr="0">
            <a:noAutofit/>
          </a:bodyPr>
          <a:lstStyle/>
          <a:p>
            <a:pPr marL="76200" indent="0">
              <a:lnSpc>
                <a:spcPct val="150000"/>
              </a:lnSpc>
              <a:buNone/>
            </a:pPr>
            <a:r>
              <a:rPr lang="en-IN" sz="1400"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Real-Time Data Acquisition:</a:t>
            </a:r>
            <a:endParaRPr lang="en-IN" sz="1400" u="sng"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No Static Database:</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We scrape data live to ensure 100% price accuracy.</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Tool:</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a:t>
            </a: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ScraperAPI</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rotates proxies to bypass Amazon/Flipkart bot detection.</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Parser:</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Custom </a:t>
            </a:r>
            <a:r>
              <a:rPr lang="en-IN" sz="1400" b="1" dirty="0" err="1">
                <a:solidFill>
                  <a:schemeClr val="tx1"/>
                </a:solidFill>
                <a:latin typeface="Cambria" panose="02040503050406030204" pitchFamily="18" charset="0"/>
                <a:ea typeface="Cambria" panose="02040503050406030204" pitchFamily="18" charset="0"/>
                <a:cs typeface="Mongolian Baiti" panose="03000500000000000000" pitchFamily="66" charset="0"/>
              </a:rPr>
              <a:t>BeautifulSoup</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logic extracts Title, Price, and Image URL into structured JSON.</a:t>
            </a:r>
          </a:p>
          <a:p>
            <a:pPr>
              <a:lnSpc>
                <a:spcPct val="150000"/>
              </a:lnSpc>
            </a:pPr>
            <a:endPar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76200" indent="0">
              <a:lnSpc>
                <a:spcPct val="150000"/>
              </a:lnSpc>
              <a:buNone/>
            </a:pPr>
            <a:r>
              <a:rPr lang="en-IN" sz="1400"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Multimodal Processing:</a:t>
            </a:r>
            <a:endParaRPr lang="en-IN" sz="1400" u="sng"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Model:</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a:t>
            </a: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BLIP (Bootstrapping Language-Image Pre-training)</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Function:</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Converts user-uploaded images into descriptive text captions (e.g., "Blue denim jacket") to trigger the search.</a:t>
            </a:r>
          </a:p>
        </p:txBody>
      </p:sp>
      <p:grpSp>
        <p:nvGrpSpPr>
          <p:cNvPr id="6" name="Group 5">
            <a:extLst>
              <a:ext uri="{FF2B5EF4-FFF2-40B4-BE49-F238E27FC236}">
                <a16:creationId xmlns:a16="http://schemas.microsoft.com/office/drawing/2014/main" id="{84B1E270-2355-58B2-F0C0-672FA076D98A}"/>
              </a:ext>
            </a:extLst>
          </p:cNvPr>
          <p:cNvGrpSpPr/>
          <p:nvPr/>
        </p:nvGrpSpPr>
        <p:grpSpPr>
          <a:xfrm>
            <a:off x="8003674" y="1046860"/>
            <a:ext cx="3703052" cy="5235794"/>
            <a:chOff x="9445753" y="274669"/>
            <a:chExt cx="6781800" cy="9974231"/>
          </a:xfrm>
        </p:grpSpPr>
        <p:pic>
          <p:nvPicPr>
            <p:cNvPr id="7" name="Picture 6" descr="A screenshot of a computer screen&#10;&#10;AI-generated content may be incorrect.">
              <a:extLst>
                <a:ext uri="{FF2B5EF4-FFF2-40B4-BE49-F238E27FC236}">
                  <a16:creationId xmlns:a16="http://schemas.microsoft.com/office/drawing/2014/main" id="{3EC949DA-758E-40C4-D9B4-4BA79875E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5753" y="5159357"/>
              <a:ext cx="6781800" cy="5089543"/>
            </a:xfrm>
            <a:prstGeom prst="rect">
              <a:avLst/>
            </a:prstGeom>
          </p:spPr>
        </p:pic>
        <p:pic>
          <p:nvPicPr>
            <p:cNvPr id="8" name="Picture 7" descr="A screenshot of a computer program&#10;&#10;AI-generated content may be incorrect.">
              <a:extLst>
                <a:ext uri="{FF2B5EF4-FFF2-40B4-BE49-F238E27FC236}">
                  <a16:creationId xmlns:a16="http://schemas.microsoft.com/office/drawing/2014/main" id="{EB678468-30EA-01A7-74DC-2FD8EE946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8801" y="274669"/>
              <a:ext cx="6778752" cy="5097431"/>
            </a:xfrm>
            <a:prstGeom prst="rect">
              <a:avLst/>
            </a:prstGeom>
          </p:spPr>
        </p:pic>
      </p:grpSp>
    </p:spTree>
    <p:extLst>
      <p:ext uri="{BB962C8B-B14F-4D97-AF65-F5344CB8AC3E}">
        <p14:creationId xmlns:p14="http://schemas.microsoft.com/office/powerpoint/2010/main" val="568272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78B4BABE-FF01-8555-79A7-DADBA7CFD620}"/>
            </a:ext>
          </a:extLst>
        </p:cNvPr>
        <p:cNvGrpSpPr/>
        <p:nvPr/>
      </p:nvGrpSpPr>
      <p:grpSpPr>
        <a:xfrm>
          <a:off x="0" y="0"/>
          <a:ext cx="0" cy="0"/>
          <a:chOff x="0" y="0"/>
          <a:chExt cx="0" cy="0"/>
        </a:xfrm>
      </p:grpSpPr>
      <p:sp>
        <p:nvSpPr>
          <p:cNvPr id="139" name="Google Shape;139;p21">
            <a:extLst>
              <a:ext uri="{FF2B5EF4-FFF2-40B4-BE49-F238E27FC236}">
                <a16:creationId xmlns:a16="http://schemas.microsoft.com/office/drawing/2014/main" id="{62581B3E-6F42-74A3-EADC-AAE51C128283}"/>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dirty="0">
                <a:latin typeface="Cambria"/>
                <a:ea typeface="Cambria"/>
                <a:cs typeface="Cambria"/>
                <a:sym typeface="Cambria"/>
              </a:rPr>
              <a:t>DL Modelling: Cross-Encoder</a:t>
            </a:r>
            <a:endParaRPr dirty="0">
              <a:latin typeface="Cambria"/>
              <a:ea typeface="Cambria"/>
              <a:cs typeface="Cambria"/>
              <a:sym typeface="Cambria"/>
            </a:endParaRPr>
          </a:p>
        </p:txBody>
      </p:sp>
      <p:sp>
        <p:nvSpPr>
          <p:cNvPr id="140" name="Google Shape;140;p21">
            <a:extLst>
              <a:ext uri="{FF2B5EF4-FFF2-40B4-BE49-F238E27FC236}">
                <a16:creationId xmlns:a16="http://schemas.microsoft.com/office/drawing/2014/main" id="{BE9A3393-14C7-2AD5-5622-A763A93FD66D}"/>
              </a:ext>
            </a:extLst>
          </p:cNvPr>
          <p:cNvSpPr txBox="1">
            <a:spLocks noGrp="1"/>
          </p:cNvSpPr>
          <p:nvPr>
            <p:ph type="body" idx="1"/>
          </p:nvPr>
        </p:nvSpPr>
        <p:spPr>
          <a:xfrm>
            <a:off x="812799" y="1046860"/>
            <a:ext cx="7729621" cy="4953000"/>
          </a:xfrm>
          <a:prstGeom prst="rect">
            <a:avLst/>
          </a:prstGeom>
          <a:noFill/>
          <a:ln>
            <a:noFill/>
          </a:ln>
        </p:spPr>
        <p:txBody>
          <a:bodyPr spcFirstLastPara="1" wrap="square" lIns="91425" tIns="45700" rIns="91425" bIns="45700" anchor="t" anchorCtr="0">
            <a:noAutofit/>
          </a:bodyPr>
          <a:lstStyle/>
          <a:p>
            <a:pPr marL="76200" indent="0">
              <a:lnSpc>
                <a:spcPct val="150000"/>
              </a:lnSpc>
              <a:buNone/>
            </a:pPr>
            <a:r>
              <a:rPr lang="en-IN" sz="1400"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Why a Cross-Encoder?</a:t>
            </a:r>
            <a:endParaRPr lang="en-IN" sz="1400" u="sng"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Standard search retrieves "soft matches" (</a:t>
            </a:r>
            <a:r>
              <a:rPr 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A query for </a:t>
            </a:r>
            <a:r>
              <a:rPr 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"Red Silk Saree"</a:t>
            </a:r>
            <a:r>
              <a:rPr 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retrieves </a:t>
            </a:r>
            <a:r>
              <a:rPr 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"Cover for Red Silk Saree"</a:t>
            </a:r>
            <a:r>
              <a:rPr 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Bi-Encoders</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are fast but less accurate.</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Cross-Encoders</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process Query + Product together to determine true relevance.</a:t>
            </a:r>
          </a:p>
          <a:p>
            <a:pPr marL="76200" indent="0">
              <a:lnSpc>
                <a:spcPct val="150000"/>
              </a:lnSpc>
              <a:buNone/>
            </a:pPr>
            <a:r>
              <a:rPr lang="en-IN" sz="1400"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Training Workflow:</a:t>
            </a:r>
            <a:endParaRPr lang="en-IN" sz="1400" u="sng"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Base Model:</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DistilBERT (Lightweight, Fast).</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Dataset:</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2,500 Synthetic Pairs (Positive matches &amp; Hard Negatives).</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Hyperparameters:</a:t>
            </a:r>
            <a:endPar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Epochs:</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2 (To prevent overfitting on the synthetic data).</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Batch Size:</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16 (Optimized for 4GB VRAM GPU).</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Learning Rate:</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2e-5 (0.00002) – Fine-tuning standard.</a:t>
            </a:r>
          </a:p>
          <a:p>
            <a:pPr marL="342900" lvl="0" indent="-342900" eaLnBrk="0" fontAlgn="base" hangingPunct="0">
              <a:lnSpc>
                <a:spcPct val="150000"/>
              </a:lnSpc>
              <a:spcBef>
                <a:spcPct val="0"/>
              </a:spcBef>
              <a:spcAft>
                <a:spcPct val="0"/>
              </a:spcAft>
              <a:buFont typeface="Arial" panose="020B0604020202020204" pitchFamily="34" charset="0"/>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Optimizer:</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a:t>
            </a:r>
            <a:r>
              <a:rPr lang="en-US" altLang="en-US" sz="1400" dirty="0" err="1">
                <a:solidFill>
                  <a:schemeClr val="tx1"/>
                </a:solidFill>
                <a:latin typeface="Cambria" panose="02040503050406030204" pitchFamily="18" charset="0"/>
                <a:ea typeface="Cambria" panose="02040503050406030204" pitchFamily="18" charset="0"/>
                <a:cs typeface="Mongolian Baiti" panose="03000500000000000000" pitchFamily="66" charset="0"/>
              </a:rPr>
              <a:t>AdamW</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a:t>
            </a:r>
            <a:endPar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Loss Function:</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Binary Cross-Entropy.</a:t>
            </a:r>
          </a:p>
        </p:txBody>
      </p:sp>
      <p:pic>
        <p:nvPicPr>
          <p:cNvPr id="2" name="Picture 1" descr="A diagram of a process&#10;&#10;AI-generated content may be incorrect.">
            <a:extLst>
              <a:ext uri="{FF2B5EF4-FFF2-40B4-BE49-F238E27FC236}">
                <a16:creationId xmlns:a16="http://schemas.microsoft.com/office/drawing/2014/main" id="{6AE906C2-0CDD-2672-ED18-C272206F5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0179" y="274638"/>
            <a:ext cx="3448401" cy="6236850"/>
          </a:xfrm>
          <a:prstGeom prst="rect">
            <a:avLst/>
          </a:prstGeom>
        </p:spPr>
      </p:pic>
    </p:spTree>
    <p:extLst>
      <p:ext uri="{BB962C8B-B14F-4D97-AF65-F5344CB8AC3E}">
        <p14:creationId xmlns:p14="http://schemas.microsoft.com/office/powerpoint/2010/main" val="137329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730BE504-4AE4-C9BF-C9F3-216F392CC05F}"/>
            </a:ext>
          </a:extLst>
        </p:cNvPr>
        <p:cNvGrpSpPr/>
        <p:nvPr/>
      </p:nvGrpSpPr>
      <p:grpSpPr>
        <a:xfrm>
          <a:off x="0" y="0"/>
          <a:ext cx="0" cy="0"/>
          <a:chOff x="0" y="0"/>
          <a:chExt cx="0" cy="0"/>
        </a:xfrm>
      </p:grpSpPr>
      <p:sp>
        <p:nvSpPr>
          <p:cNvPr id="151" name="Google Shape;151;p23">
            <a:extLst>
              <a:ext uri="{FF2B5EF4-FFF2-40B4-BE49-F238E27FC236}">
                <a16:creationId xmlns:a16="http://schemas.microsoft.com/office/drawing/2014/main" id="{24173A22-AE56-483A-4431-1FF1EDBB3BE8}"/>
              </a:ext>
            </a:extLst>
          </p:cNvPr>
          <p:cNvSpPr txBox="1">
            <a:spLocks noGrp="1"/>
          </p:cNvSpPr>
          <p:nvPr>
            <p:ph type="title"/>
          </p:nvPr>
        </p:nvSpPr>
        <p:spPr>
          <a:xfrm>
            <a:off x="812800" y="274638"/>
            <a:ext cx="10668000" cy="487500"/>
          </a:xfrm>
          <a:prstGeom prst="rect">
            <a:avLst/>
          </a:prstGeom>
        </p:spPr>
        <p:txBody>
          <a:bodyPr spcFirstLastPara="1" wrap="square" lIns="91425" tIns="45700" rIns="91425" bIns="45700" anchor="ctr" anchorCtr="0">
            <a:noAutofit/>
          </a:bodyPr>
          <a:lstStyle/>
          <a:p>
            <a:pPr lvl="0" algn="just">
              <a:lnSpc>
                <a:spcPct val="200000"/>
              </a:lnSpc>
            </a:pPr>
            <a:r>
              <a:rPr lang="en-US" dirty="0">
                <a:solidFill>
                  <a:schemeClr val="dk2"/>
                </a:solidFill>
                <a:latin typeface="Cambria"/>
                <a:ea typeface="Cambria"/>
                <a:cs typeface="Cambria"/>
                <a:sym typeface="Cambria"/>
              </a:rPr>
              <a:t>Model Performance Results</a:t>
            </a:r>
            <a:endParaRPr dirty="0"/>
          </a:p>
        </p:txBody>
      </p:sp>
      <p:sp>
        <p:nvSpPr>
          <p:cNvPr id="152" name="Google Shape;152;p23">
            <a:extLst>
              <a:ext uri="{FF2B5EF4-FFF2-40B4-BE49-F238E27FC236}">
                <a16:creationId xmlns:a16="http://schemas.microsoft.com/office/drawing/2014/main" id="{BE061ADF-65C6-5A32-02F0-85A34CBFF34E}"/>
              </a:ext>
            </a:extLst>
          </p:cNvPr>
          <p:cNvSpPr txBox="1">
            <a:spLocks noGrp="1"/>
          </p:cNvSpPr>
          <p:nvPr>
            <p:ph type="body" idx="1"/>
          </p:nvPr>
        </p:nvSpPr>
        <p:spPr>
          <a:xfrm>
            <a:off x="812800" y="1143001"/>
            <a:ext cx="5888789" cy="4953000"/>
          </a:xfrm>
          <a:prstGeom prst="rect">
            <a:avLst/>
          </a:prstGeom>
        </p:spPr>
        <p:txBody>
          <a:bodyPr spcFirstLastPara="1" wrap="square" lIns="91425" tIns="45700" rIns="91425" bIns="45700" anchor="t" anchorCtr="0">
            <a:noAutofit/>
          </a:bodyPr>
          <a:lstStyle/>
          <a:p>
            <a:pPr marL="76200" indent="0">
              <a:lnSpc>
                <a:spcPct val="150000"/>
              </a:lnSpc>
              <a:buNone/>
            </a:pPr>
            <a:r>
              <a:rPr lang="en-IN" sz="1400"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Training Metrics (Epoch 2):</a:t>
            </a:r>
            <a:endParaRPr lang="en-IN" sz="1400" u="sng"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Accuracy:</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a:t>
            </a: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100%</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(Perfect convergence on synthetic set).</a:t>
            </a:r>
          </a:p>
          <a:p>
            <a:pPr marL="342900" indent="-342900">
              <a:lnSpc>
                <a:spcPct val="150000"/>
              </a:lnSpc>
              <a:buFont typeface="Arial" panose="020B0604020202020204" pitchFamily="34" charset="0"/>
              <a:buChar char="•"/>
            </a:pP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The </a:t>
            </a: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Confusion Matrix</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shows zero false positives (no irrelevant items recommended).</a:t>
            </a:r>
          </a:p>
          <a:p>
            <a:pPr marL="342900" indent="-342900">
              <a:lnSpc>
                <a:spcPct val="150000"/>
              </a:lnSpc>
              <a:buFont typeface="Arial" panose="020B0604020202020204" pitchFamily="34" charset="0"/>
              <a:buChar char="•"/>
            </a:pP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The </a:t>
            </a: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Loss Curve</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drops to near zero (0.00047).</a:t>
            </a:r>
          </a:p>
          <a:p>
            <a:pPr marL="76200" indent="0">
              <a:lnSpc>
                <a:spcPct val="150000"/>
              </a:lnSpc>
              <a:buNone/>
            </a:pPr>
            <a:endPar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a:lnSpc>
                <a:spcPct val="150000"/>
              </a:lnSpc>
            </a:pPr>
            <a:r>
              <a:rPr 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Inference:</a:t>
            </a:r>
            <a:r>
              <a:rPr 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The model successfully learned to distinguish "Soft Matches" (Accessories) from "Hard Matches" (Core Products) with perfect precision on the test set.</a:t>
            </a:r>
            <a:endPar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p:txBody>
      </p:sp>
      <p:pic>
        <p:nvPicPr>
          <p:cNvPr id="2" name="Picture 1" descr="A diagram of a heatmap&#10;&#10;AI-generated content may be incorrect.">
            <a:extLst>
              <a:ext uri="{FF2B5EF4-FFF2-40B4-BE49-F238E27FC236}">
                <a16:creationId xmlns:a16="http://schemas.microsoft.com/office/drawing/2014/main" id="{B0CEA554-2551-7EDE-BCC2-8A892D400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961063" y="4458272"/>
            <a:ext cx="2185737" cy="1731899"/>
          </a:xfrm>
          <a:prstGeom prst="rect">
            <a:avLst/>
          </a:prstGeom>
          <a:noFill/>
          <a:ln>
            <a:noFill/>
          </a:ln>
        </p:spPr>
      </p:pic>
      <p:grpSp>
        <p:nvGrpSpPr>
          <p:cNvPr id="4" name="Group 3">
            <a:extLst>
              <a:ext uri="{FF2B5EF4-FFF2-40B4-BE49-F238E27FC236}">
                <a16:creationId xmlns:a16="http://schemas.microsoft.com/office/drawing/2014/main" id="{60C95F3B-1F32-95EF-D89D-A0CA1539E95A}"/>
              </a:ext>
            </a:extLst>
          </p:cNvPr>
          <p:cNvGrpSpPr/>
          <p:nvPr/>
        </p:nvGrpSpPr>
        <p:grpSpPr>
          <a:xfrm>
            <a:off x="7375357" y="1143001"/>
            <a:ext cx="3513221" cy="2859690"/>
            <a:chOff x="338329" y="684705"/>
            <a:chExt cx="7891271" cy="6282524"/>
          </a:xfrm>
        </p:grpSpPr>
        <p:pic>
          <p:nvPicPr>
            <p:cNvPr id="5" name="Picture 4" descr="A graph with numbers and lines&#10;&#10;AI-generated content may be incorrect.">
              <a:extLst>
                <a:ext uri="{FF2B5EF4-FFF2-40B4-BE49-F238E27FC236}">
                  <a16:creationId xmlns:a16="http://schemas.microsoft.com/office/drawing/2014/main" id="{A02C3DFD-A615-DC5F-13AF-DF1C1C83F9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84705"/>
              <a:ext cx="7848600" cy="2859690"/>
            </a:xfrm>
            <a:prstGeom prst="rect">
              <a:avLst/>
            </a:prstGeom>
          </p:spPr>
        </p:pic>
        <p:pic>
          <p:nvPicPr>
            <p:cNvPr id="6" name="Picture 5" descr="A graph with blue lines&#10;&#10;AI-generated content may be incorrect.">
              <a:extLst>
                <a:ext uri="{FF2B5EF4-FFF2-40B4-BE49-F238E27FC236}">
                  <a16:creationId xmlns:a16="http://schemas.microsoft.com/office/drawing/2014/main" id="{FF8FE786-24D6-F563-501D-F4E5BFE14F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338329" y="4057054"/>
              <a:ext cx="7848600" cy="2910175"/>
            </a:xfrm>
            <a:prstGeom prst="rect">
              <a:avLst/>
            </a:prstGeom>
            <a:noFill/>
            <a:ln>
              <a:noFill/>
            </a:ln>
          </p:spPr>
        </p:pic>
      </p:grpSp>
      <p:graphicFrame>
        <p:nvGraphicFramePr>
          <p:cNvPr id="8" name="Table 7">
            <a:extLst>
              <a:ext uri="{FF2B5EF4-FFF2-40B4-BE49-F238E27FC236}">
                <a16:creationId xmlns:a16="http://schemas.microsoft.com/office/drawing/2014/main" id="{C6CCADE7-09C2-584C-5376-46B7D9F35298}"/>
              </a:ext>
            </a:extLst>
          </p:cNvPr>
          <p:cNvGraphicFramePr>
            <a:graphicFrameLocks noGrp="1"/>
          </p:cNvGraphicFramePr>
          <p:nvPr>
            <p:extLst>
              <p:ext uri="{D42A27DB-BD31-4B8C-83A1-F6EECF244321}">
                <p14:modId xmlns:p14="http://schemas.microsoft.com/office/powerpoint/2010/main" val="907785083"/>
              </p:ext>
            </p:extLst>
          </p:nvPr>
        </p:nvGraphicFramePr>
        <p:xfrm>
          <a:off x="6831932" y="4269931"/>
          <a:ext cx="5181599" cy="1920240"/>
        </p:xfrm>
        <a:graphic>
          <a:graphicData uri="http://schemas.openxmlformats.org/drawingml/2006/table">
            <a:tbl>
              <a:tblPr firstRow="1" firstCol="1" bandRow="1">
                <a:tableStyleId>{5C22544A-7EE6-4342-B048-85BDC9FD1C3A}</a:tableStyleId>
              </a:tblPr>
              <a:tblGrid>
                <a:gridCol w="1166365">
                  <a:extLst>
                    <a:ext uri="{9D8B030D-6E8A-4147-A177-3AD203B41FA5}">
                      <a16:colId xmlns:a16="http://schemas.microsoft.com/office/drawing/2014/main" val="167423322"/>
                    </a:ext>
                  </a:extLst>
                </a:gridCol>
                <a:gridCol w="1166365">
                  <a:extLst>
                    <a:ext uri="{9D8B030D-6E8A-4147-A177-3AD203B41FA5}">
                      <a16:colId xmlns:a16="http://schemas.microsoft.com/office/drawing/2014/main" val="3624013251"/>
                    </a:ext>
                  </a:extLst>
                </a:gridCol>
                <a:gridCol w="925856">
                  <a:extLst>
                    <a:ext uri="{9D8B030D-6E8A-4147-A177-3AD203B41FA5}">
                      <a16:colId xmlns:a16="http://schemas.microsoft.com/office/drawing/2014/main" val="1350311642"/>
                    </a:ext>
                  </a:extLst>
                </a:gridCol>
                <a:gridCol w="926920">
                  <a:extLst>
                    <a:ext uri="{9D8B030D-6E8A-4147-A177-3AD203B41FA5}">
                      <a16:colId xmlns:a16="http://schemas.microsoft.com/office/drawing/2014/main" val="3647864776"/>
                    </a:ext>
                  </a:extLst>
                </a:gridCol>
                <a:gridCol w="996093">
                  <a:extLst>
                    <a:ext uri="{9D8B030D-6E8A-4147-A177-3AD203B41FA5}">
                      <a16:colId xmlns:a16="http://schemas.microsoft.com/office/drawing/2014/main" val="3206996540"/>
                    </a:ext>
                  </a:extLst>
                </a:gridCol>
              </a:tblGrid>
              <a:tr h="0">
                <a:tc>
                  <a:txBody>
                    <a:bodyPr/>
                    <a:lstStyle/>
                    <a:p>
                      <a:pPr algn="ctr">
                        <a:spcBef>
                          <a:spcPts val="1200"/>
                        </a:spcBef>
                        <a:buNone/>
                      </a:pPr>
                      <a:r>
                        <a:rPr lang="en-IN" sz="1800" kern="100" dirty="0">
                          <a:effectLst/>
                          <a:latin typeface="Mongolian Baiti" panose="03000500000000000000" pitchFamily="66" charset="0"/>
                          <a:cs typeface="Mongolian Baiti" panose="03000500000000000000" pitchFamily="66" charset="0"/>
                        </a:rPr>
                        <a:t> </a:t>
                      </a:r>
                      <a:endParaRPr lang="en-IN" sz="1800" kern="100" dirty="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precision</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dirty="0">
                          <a:effectLst/>
                          <a:latin typeface="Mongolian Baiti" panose="03000500000000000000" pitchFamily="66" charset="0"/>
                          <a:cs typeface="Mongolian Baiti" panose="03000500000000000000" pitchFamily="66" charset="0"/>
                        </a:rPr>
                        <a:t>recall</a:t>
                      </a:r>
                      <a:endParaRPr lang="en-IN" sz="1800" kern="100" dirty="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f1-score</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support</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extLst>
                  <a:ext uri="{0D108BD9-81ED-4DB2-BD59-A6C34878D82A}">
                    <a16:rowId xmlns:a16="http://schemas.microsoft.com/office/drawing/2014/main" val="3183690360"/>
                  </a:ext>
                </a:extLst>
              </a:tr>
              <a:tr h="0">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1500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extLst>
                  <a:ext uri="{0D108BD9-81ED-4DB2-BD59-A6C34878D82A}">
                    <a16:rowId xmlns:a16="http://schemas.microsoft.com/office/drawing/2014/main" val="2367694505"/>
                  </a:ext>
                </a:extLst>
              </a:tr>
              <a:tr h="0">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extLst>
                  <a:ext uri="{0D108BD9-81ED-4DB2-BD59-A6C34878D82A}">
                    <a16:rowId xmlns:a16="http://schemas.microsoft.com/office/drawing/2014/main" val="492454459"/>
                  </a:ext>
                </a:extLst>
              </a:tr>
              <a:tr h="0">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accuracy</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dirty="0">
                          <a:effectLst/>
                          <a:latin typeface="Mongolian Baiti" panose="03000500000000000000" pitchFamily="66" charset="0"/>
                          <a:cs typeface="Mongolian Baiti" panose="03000500000000000000" pitchFamily="66" charset="0"/>
                        </a:rPr>
                        <a:t> </a:t>
                      </a:r>
                      <a:endParaRPr lang="en-IN" sz="1800" kern="100" dirty="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 </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2500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extLst>
                  <a:ext uri="{0D108BD9-81ED-4DB2-BD59-A6C34878D82A}">
                    <a16:rowId xmlns:a16="http://schemas.microsoft.com/office/drawing/2014/main" val="888247041"/>
                  </a:ext>
                </a:extLst>
              </a:tr>
              <a:tr h="0">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macro avg</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2500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extLst>
                  <a:ext uri="{0D108BD9-81ED-4DB2-BD59-A6C34878D82A}">
                    <a16:rowId xmlns:a16="http://schemas.microsoft.com/office/drawing/2014/main" val="3606601909"/>
                  </a:ext>
                </a:extLst>
              </a:tr>
              <a:tr h="0">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weighted avg</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a:effectLst/>
                          <a:latin typeface="Mongolian Baiti" panose="03000500000000000000" pitchFamily="66" charset="0"/>
                          <a:cs typeface="Mongolian Baiti" panose="03000500000000000000" pitchFamily="66" charset="0"/>
                        </a:rPr>
                        <a:t>1.00</a:t>
                      </a:r>
                      <a:endParaRPr lang="en-IN" sz="1800" kern="10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tc>
                  <a:txBody>
                    <a:bodyPr/>
                    <a:lstStyle/>
                    <a:p>
                      <a:pPr algn="ctr">
                        <a:spcBef>
                          <a:spcPts val="1200"/>
                        </a:spcBef>
                        <a:buNone/>
                      </a:pPr>
                      <a:r>
                        <a:rPr lang="en-IN" sz="1800" kern="100" dirty="0">
                          <a:effectLst/>
                          <a:latin typeface="Mongolian Baiti" panose="03000500000000000000" pitchFamily="66" charset="0"/>
                          <a:cs typeface="Mongolian Baiti" panose="03000500000000000000" pitchFamily="66" charset="0"/>
                        </a:rPr>
                        <a:t>2500</a:t>
                      </a:r>
                      <a:endParaRPr lang="en-IN" sz="1800" kern="100" dirty="0">
                        <a:effectLst/>
                        <a:latin typeface="Mongolian Baiti" panose="03000500000000000000" pitchFamily="66" charset="0"/>
                        <a:ea typeface="Georgia" panose="02040502050405020303" pitchFamily="18" charset="0"/>
                        <a:cs typeface="Mongolian Baiti" panose="03000500000000000000" pitchFamily="66" charset="0"/>
                      </a:endParaRPr>
                    </a:p>
                  </a:txBody>
                  <a:tcPr marL="68580" marR="68580" marT="0" marB="0"/>
                </a:tc>
                <a:extLst>
                  <a:ext uri="{0D108BD9-81ED-4DB2-BD59-A6C34878D82A}">
                    <a16:rowId xmlns:a16="http://schemas.microsoft.com/office/drawing/2014/main" val="1822156597"/>
                  </a:ext>
                </a:extLst>
              </a:tr>
            </a:tbl>
          </a:graphicData>
        </a:graphic>
      </p:graphicFrame>
    </p:spTree>
    <p:extLst>
      <p:ext uri="{BB962C8B-B14F-4D97-AF65-F5344CB8AC3E}">
        <p14:creationId xmlns:p14="http://schemas.microsoft.com/office/powerpoint/2010/main" val="3767059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dirty="0">
                <a:latin typeface="Cambria"/>
                <a:ea typeface="Cambria"/>
                <a:cs typeface="Cambria"/>
                <a:sym typeface="Cambria"/>
              </a:rPr>
              <a:t>App</a:t>
            </a:r>
            <a:endParaRPr dirty="0">
              <a:latin typeface="Cambria"/>
              <a:ea typeface="Cambria"/>
              <a:cs typeface="Cambria"/>
              <a:sym typeface="Cambria"/>
            </a:endParaRPr>
          </a:p>
        </p:txBody>
      </p:sp>
      <p:sp>
        <p:nvSpPr>
          <p:cNvPr id="158" name="Google Shape;158;p24"/>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lnSpc>
                <a:spcPct val="1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1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p:txBody>
      </p:sp>
      <p:sp>
        <p:nvSpPr>
          <p:cNvPr id="159" name="Google Shape;159;p24"/>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p>
            <a:pPr marL="342900" marR="0" lvl="0" indent="-190500" algn="just"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p:txBody>
      </p:sp>
      <p:sp>
        <p:nvSpPr>
          <p:cNvPr id="160" name="Google Shape;160;p24"/>
          <p:cNvSpPr txBox="1"/>
          <p:nvPr/>
        </p:nvSpPr>
        <p:spPr>
          <a:xfrm>
            <a:off x="812800" y="1143000"/>
            <a:ext cx="10668000" cy="4178300"/>
          </a:xfrm>
          <a:prstGeom prst="rect">
            <a:avLst/>
          </a:prstGeom>
          <a:noFill/>
          <a:ln>
            <a:noFill/>
          </a:ln>
        </p:spPr>
        <p:txBody>
          <a:bodyPr spcFirstLastPara="1" wrap="square" lIns="91425" tIns="45700" rIns="91425" bIns="45700" anchor="t" anchorCtr="0">
            <a:normAutofit/>
          </a:bodyPr>
          <a:lstStyle/>
          <a:p>
            <a:pPr>
              <a:lnSpc>
                <a:spcPct val="150000"/>
              </a:lnSpc>
            </a:pPr>
            <a:r>
              <a:rPr lang="en-IN"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System Architecture:</a:t>
            </a:r>
          </a:p>
          <a:p>
            <a:pPr>
              <a:lnSpc>
                <a:spcPct val="150000"/>
              </a:lnSpc>
            </a:pPr>
            <a:endParaRPr lang="en-IN" u="sng"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Presentation Layer:</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React.js (Chat UI).</a:t>
            </a:r>
          </a:p>
          <a:p>
            <a:pPr marL="342900"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Application Layer:</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FastAPI (Orchestrator).</a:t>
            </a:r>
          </a:p>
          <a:p>
            <a:pPr marL="342900"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Intelligence Layer:</a:t>
            </a:r>
            <a:endPar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800100" lvl="1"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Vision:</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BLIP.</a:t>
            </a:r>
          </a:p>
          <a:p>
            <a:pPr marL="800100" lvl="1"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Logic:</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Cohere Command R+.</a:t>
            </a:r>
          </a:p>
          <a:p>
            <a:pPr marL="800100" lvl="1"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Filter:</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DistilBERT Cross-Encoder.</a:t>
            </a:r>
          </a:p>
          <a:p>
            <a:pPr marL="342900"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Data Layer:</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ScraperAPI (Live Web).</a:t>
            </a:r>
          </a:p>
        </p:txBody>
      </p:sp>
      <p:pic>
        <p:nvPicPr>
          <p:cNvPr id="2" name="Picture 1" descr="A diagram of a software process&#10;&#10;AI-generated content may be incorrect.">
            <a:extLst>
              <a:ext uri="{FF2B5EF4-FFF2-40B4-BE49-F238E27FC236}">
                <a16:creationId xmlns:a16="http://schemas.microsoft.com/office/drawing/2014/main" id="{D03A823A-9001-B435-0183-411FE846C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1143000"/>
            <a:ext cx="2524739" cy="52734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54AE36A1-C1AD-ED37-C5BF-151229F51746}"/>
            </a:ext>
          </a:extLst>
        </p:cNvPr>
        <p:cNvGrpSpPr/>
        <p:nvPr/>
      </p:nvGrpSpPr>
      <p:grpSpPr>
        <a:xfrm>
          <a:off x="0" y="0"/>
          <a:ext cx="0" cy="0"/>
          <a:chOff x="0" y="0"/>
          <a:chExt cx="0" cy="0"/>
        </a:xfrm>
      </p:grpSpPr>
      <p:sp>
        <p:nvSpPr>
          <p:cNvPr id="157" name="Google Shape;157;p24">
            <a:extLst>
              <a:ext uri="{FF2B5EF4-FFF2-40B4-BE49-F238E27FC236}">
                <a16:creationId xmlns:a16="http://schemas.microsoft.com/office/drawing/2014/main" id="{382B15D9-4FFC-3AA9-3E00-AE61FE7EBB38}"/>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dirty="0">
                <a:latin typeface="Cambria"/>
                <a:ea typeface="Cambria"/>
                <a:cs typeface="Cambria"/>
                <a:sym typeface="Cambria"/>
              </a:rPr>
              <a:t>Application Results</a:t>
            </a:r>
            <a:endParaRPr dirty="0">
              <a:latin typeface="Cambria"/>
              <a:ea typeface="Cambria"/>
              <a:cs typeface="Cambria"/>
              <a:sym typeface="Cambria"/>
            </a:endParaRPr>
          </a:p>
        </p:txBody>
      </p:sp>
      <p:sp>
        <p:nvSpPr>
          <p:cNvPr id="158" name="Google Shape;158;p24">
            <a:extLst>
              <a:ext uri="{FF2B5EF4-FFF2-40B4-BE49-F238E27FC236}">
                <a16:creationId xmlns:a16="http://schemas.microsoft.com/office/drawing/2014/main" id="{0FF48460-85EA-B059-D5E3-2D536462906F}"/>
              </a:ext>
            </a:extLst>
          </p:cNvPr>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lnSpc>
                <a:spcPct val="1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1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p:txBody>
      </p:sp>
      <p:sp>
        <p:nvSpPr>
          <p:cNvPr id="159" name="Google Shape;159;p24">
            <a:extLst>
              <a:ext uri="{FF2B5EF4-FFF2-40B4-BE49-F238E27FC236}">
                <a16:creationId xmlns:a16="http://schemas.microsoft.com/office/drawing/2014/main" id="{60CB941F-2EE6-83A9-6373-EAB17CAE38BE}"/>
              </a:ext>
            </a:extLst>
          </p:cNvPr>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p>
            <a:pPr marL="342900" marR="0" lvl="0" indent="-190500" algn="just"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p:txBody>
      </p:sp>
      <p:sp>
        <p:nvSpPr>
          <p:cNvPr id="160" name="Google Shape;160;p24">
            <a:extLst>
              <a:ext uri="{FF2B5EF4-FFF2-40B4-BE49-F238E27FC236}">
                <a16:creationId xmlns:a16="http://schemas.microsoft.com/office/drawing/2014/main" id="{E17C3C06-A072-52F3-9A3D-BF09DAE53961}"/>
              </a:ext>
            </a:extLst>
          </p:cNvPr>
          <p:cNvSpPr txBox="1"/>
          <p:nvPr/>
        </p:nvSpPr>
        <p:spPr>
          <a:xfrm>
            <a:off x="812800" y="1143000"/>
            <a:ext cx="6069263" cy="4178300"/>
          </a:xfrm>
          <a:prstGeom prst="rect">
            <a:avLst/>
          </a:prstGeom>
          <a:noFill/>
          <a:ln>
            <a:noFill/>
          </a:ln>
        </p:spPr>
        <p:txBody>
          <a:bodyPr spcFirstLastPara="1" wrap="square" lIns="91425" tIns="45700" rIns="91425" bIns="45700" anchor="t" anchorCtr="0">
            <a:normAutofit/>
          </a:bodyPr>
          <a:lstStyle/>
          <a:p>
            <a:pPr>
              <a:lnSpc>
                <a:spcPct val="150000"/>
              </a:lnSpc>
            </a:pPr>
            <a:r>
              <a:rPr lang="en-IN"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Comparative Analysis:</a:t>
            </a:r>
          </a:p>
          <a:p>
            <a:pPr>
              <a:lnSpc>
                <a:spcPct val="150000"/>
              </a:lnSpc>
            </a:pPr>
            <a:endPar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Pre-DistilBERT:</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Raw scraper returns 15 mixed items (Phones + Cases).</a:t>
            </a:r>
          </a:p>
          <a:p>
            <a:pPr marL="342900"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Post-DistilBERT:</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Filtered list shows only the </a:t>
            </a: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Top-5</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relevant Phones.</a:t>
            </a:r>
          </a:p>
          <a:p>
            <a:pPr marL="342900"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User Interface:</a:t>
            </a:r>
            <a:endPar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Chat Interface:</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Shows "Trust Interface" (AI Text + Verified Product Cards).</a:t>
            </a:r>
          </a:p>
          <a:p>
            <a:pPr marL="342900" indent="-342900">
              <a:lnSpc>
                <a:spcPct val="150000"/>
              </a:lnSpc>
              <a:buFont typeface="Arial" panose="020B0604020202020204" pitchFamily="34" charset="0"/>
              <a:buChar char="•"/>
            </a:pPr>
            <a:r>
              <a:rPr lang="en-IN" b="1" dirty="0">
                <a:solidFill>
                  <a:schemeClr val="tx1"/>
                </a:solidFill>
                <a:latin typeface="Cambria" panose="02040503050406030204" pitchFamily="18" charset="0"/>
                <a:ea typeface="Cambria" panose="02040503050406030204" pitchFamily="18" charset="0"/>
                <a:cs typeface="Mongolian Baiti" panose="03000500000000000000" pitchFamily="66" charset="0"/>
              </a:rPr>
              <a:t>Login/Auth:</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 Secure access via JWT/</a:t>
            </a:r>
            <a:r>
              <a:rPr lang="en-IN" dirty="0" err="1">
                <a:solidFill>
                  <a:schemeClr val="tx1"/>
                </a:solidFill>
                <a:latin typeface="Cambria" panose="02040503050406030204" pitchFamily="18" charset="0"/>
                <a:ea typeface="Cambria" panose="02040503050406030204" pitchFamily="18" charset="0"/>
                <a:cs typeface="Mongolian Baiti" panose="03000500000000000000" pitchFamily="66" charset="0"/>
              </a:rPr>
              <a:t>Bcrypt</a:t>
            </a:r>
            <a:r>
              <a:rPr lang="en-IN" dirty="0">
                <a:solidFill>
                  <a:schemeClr val="tx1"/>
                </a:solidFill>
                <a:latin typeface="Cambria" panose="02040503050406030204" pitchFamily="18" charset="0"/>
                <a:ea typeface="Cambria" panose="02040503050406030204" pitchFamily="18" charset="0"/>
                <a:cs typeface="Mongolian Baiti" panose="03000500000000000000" pitchFamily="66" charset="0"/>
              </a:rPr>
              <a:t>.</a:t>
            </a:r>
            <a:endParaRPr i="0" u="none" strike="noStrike" cap="none" dirty="0">
              <a:solidFill>
                <a:schemeClr val="tx1"/>
              </a:solidFill>
              <a:latin typeface="Cambria" panose="02040503050406030204" pitchFamily="18" charset="0"/>
              <a:ea typeface="Cambria" panose="02040503050406030204" pitchFamily="18" charset="0"/>
              <a:cs typeface="Cambria"/>
              <a:sym typeface="Cambria"/>
            </a:endParaRPr>
          </a:p>
        </p:txBody>
      </p:sp>
      <p:grpSp>
        <p:nvGrpSpPr>
          <p:cNvPr id="3" name="Group 2">
            <a:extLst>
              <a:ext uri="{FF2B5EF4-FFF2-40B4-BE49-F238E27FC236}">
                <a16:creationId xmlns:a16="http://schemas.microsoft.com/office/drawing/2014/main" id="{80CCEC1C-A7F7-19BA-7B2A-B7EEB1AEE3AF}"/>
              </a:ext>
            </a:extLst>
          </p:cNvPr>
          <p:cNvGrpSpPr/>
          <p:nvPr/>
        </p:nvGrpSpPr>
        <p:grpSpPr>
          <a:xfrm>
            <a:off x="6725657" y="1143000"/>
            <a:ext cx="5208337" cy="5162822"/>
            <a:chOff x="7162800" y="510797"/>
            <a:chExt cx="10871765" cy="9295667"/>
          </a:xfrm>
        </p:grpSpPr>
        <p:pic>
          <p:nvPicPr>
            <p:cNvPr id="4" name="Picture 3" descr="A screenshot of a computer&#10;&#10;AI-generated content may be incorrect.">
              <a:extLst>
                <a:ext uri="{FF2B5EF4-FFF2-40B4-BE49-F238E27FC236}">
                  <a16:creationId xmlns:a16="http://schemas.microsoft.com/office/drawing/2014/main" id="{F8B1FB17-5B8E-1D19-E5CC-6EBD58BA6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5193" y="3695998"/>
              <a:ext cx="5301323" cy="2895302"/>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7C4A022E-C1D3-90C1-7C56-6A6CA1CC9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5400" y="6896100"/>
              <a:ext cx="5309165" cy="2895601"/>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5CB2EE1D-0587-0286-A7AF-8BA9AE28C2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05193" y="510797"/>
              <a:ext cx="5301323" cy="2803903"/>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09620362-937E-373A-AC28-F82682C7D2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2800" y="537865"/>
              <a:ext cx="5410200" cy="285303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7272CDC0-79BD-EBBB-4FAC-794EA7A3AE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1" y="3695998"/>
              <a:ext cx="5410200" cy="2895302"/>
            </a:xfrm>
            <a:prstGeom prst="rect">
              <a:avLst/>
            </a:prstGeom>
          </p:spPr>
        </p:pic>
        <p:pic>
          <p:nvPicPr>
            <p:cNvPr id="9" name="Picture 8" descr="A person in a purple dress&#10;&#10;AI-generated content may be incorrect.">
              <a:extLst>
                <a:ext uri="{FF2B5EF4-FFF2-40B4-BE49-F238E27FC236}">
                  <a16:creationId xmlns:a16="http://schemas.microsoft.com/office/drawing/2014/main" id="{A466D5B7-7815-63E8-F4FE-BE8D0640D3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2800" y="6896100"/>
              <a:ext cx="5410200" cy="2910364"/>
            </a:xfrm>
            <a:prstGeom prst="rect">
              <a:avLst/>
            </a:prstGeom>
          </p:spPr>
        </p:pic>
      </p:grpSp>
    </p:spTree>
    <p:extLst>
      <p:ext uri="{BB962C8B-B14F-4D97-AF65-F5344CB8AC3E}">
        <p14:creationId xmlns:p14="http://schemas.microsoft.com/office/powerpoint/2010/main" val="3703755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a:extLst>
            <a:ext uri="{FF2B5EF4-FFF2-40B4-BE49-F238E27FC236}">
              <a16:creationId xmlns:a16="http://schemas.microsoft.com/office/drawing/2014/main" id="{02FE0512-F436-F12C-C6E7-D35947413F02}"/>
            </a:ext>
          </a:extLst>
        </p:cNvPr>
        <p:cNvGrpSpPr/>
        <p:nvPr/>
      </p:nvGrpSpPr>
      <p:grpSpPr>
        <a:xfrm>
          <a:off x="0" y="0"/>
          <a:ext cx="0" cy="0"/>
          <a:chOff x="0" y="0"/>
          <a:chExt cx="0" cy="0"/>
        </a:xfrm>
      </p:grpSpPr>
      <p:sp>
        <p:nvSpPr>
          <p:cNvPr id="165" name="Google Shape;165;p25">
            <a:extLst>
              <a:ext uri="{FF2B5EF4-FFF2-40B4-BE49-F238E27FC236}">
                <a16:creationId xmlns:a16="http://schemas.microsoft.com/office/drawing/2014/main" id="{1D561737-6651-B313-0D94-3BCE706FC3A2}"/>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7365D"/>
              </a:buClr>
              <a:buSzPts val="2800"/>
              <a:buFont typeface="Verdana"/>
              <a:buNone/>
            </a:pPr>
            <a:r>
              <a:rPr lang="en-US" dirty="0"/>
              <a:t>Conclusion &amp; Future Scope</a:t>
            </a:r>
            <a:endParaRPr dirty="0"/>
          </a:p>
        </p:txBody>
      </p:sp>
      <p:sp>
        <p:nvSpPr>
          <p:cNvPr id="3" name="TextBox 2">
            <a:extLst>
              <a:ext uri="{FF2B5EF4-FFF2-40B4-BE49-F238E27FC236}">
                <a16:creationId xmlns:a16="http://schemas.microsoft.com/office/drawing/2014/main" id="{EFA2A8AD-BBCF-6378-DF0C-36CA5200A7A3}"/>
              </a:ext>
            </a:extLst>
          </p:cNvPr>
          <p:cNvSpPr txBox="1"/>
          <p:nvPr/>
        </p:nvSpPr>
        <p:spPr>
          <a:xfrm>
            <a:off x="772499" y="1474149"/>
            <a:ext cx="6097022" cy="3930371"/>
          </a:xfrm>
          <a:prstGeom prst="rect">
            <a:avLst/>
          </a:prstGeom>
          <a:noFill/>
        </p:spPr>
        <p:txBody>
          <a:bodyPr wrap="square">
            <a:spAutoFit/>
          </a:bodyPr>
          <a:lstStyle/>
          <a:p>
            <a:pPr>
              <a:lnSpc>
                <a:spcPct val="150000"/>
              </a:lnSpc>
            </a:pPr>
            <a:r>
              <a:rPr lang="en-US"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Conclusion:</a:t>
            </a:r>
          </a:p>
          <a:p>
            <a:pPr>
              <a:lnSpc>
                <a:spcPct val="150000"/>
              </a:lnSpc>
            </a:pPr>
            <a:endParaRPr lang="en-US"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Mongolian Baiti" panose="03000500000000000000" pitchFamily="66" charset="0"/>
              </a:rPr>
              <a:t>Successfully built a </a:t>
            </a:r>
            <a:r>
              <a:rPr lang="en-US" b="1" dirty="0">
                <a:solidFill>
                  <a:schemeClr val="tx1"/>
                </a:solidFill>
                <a:latin typeface="Cambria" panose="02040503050406030204" pitchFamily="18" charset="0"/>
                <a:ea typeface="Cambria" panose="02040503050406030204" pitchFamily="18" charset="0"/>
                <a:cs typeface="Mongolian Baiti" panose="03000500000000000000" pitchFamily="66" charset="0"/>
              </a:rPr>
              <a:t>Zero-Hallucination</a:t>
            </a:r>
            <a:r>
              <a:rPr lang="en-US" dirty="0">
                <a:solidFill>
                  <a:schemeClr val="tx1"/>
                </a:solidFill>
                <a:latin typeface="Cambria" panose="02040503050406030204" pitchFamily="18" charset="0"/>
                <a:ea typeface="Cambria" panose="02040503050406030204" pitchFamily="18" charset="0"/>
                <a:cs typeface="Mongolian Baiti" panose="03000500000000000000" pitchFamily="66" charset="0"/>
              </a:rPr>
              <a:t> shopping agent.</a:t>
            </a:r>
          </a:p>
          <a:p>
            <a:pPr marL="342900" indent="-342900">
              <a:lnSpc>
                <a:spcPct val="150000"/>
              </a:lnSpc>
              <a:buFont typeface="Arial" panose="020B0604020202020204" pitchFamily="34" charset="0"/>
              <a:buChar char="•"/>
            </a:pPr>
            <a:r>
              <a:rPr lang="en-US" b="1" dirty="0">
                <a:solidFill>
                  <a:schemeClr val="tx1"/>
                </a:solidFill>
                <a:latin typeface="Cambria" panose="02040503050406030204" pitchFamily="18" charset="0"/>
                <a:ea typeface="Cambria" panose="02040503050406030204" pitchFamily="18" charset="0"/>
                <a:cs typeface="Mongolian Baiti" panose="03000500000000000000" pitchFamily="66" charset="0"/>
              </a:rPr>
              <a:t>Real-Time Scraping</a:t>
            </a:r>
            <a:r>
              <a:rPr lang="en-US" dirty="0">
                <a:solidFill>
                  <a:schemeClr val="tx1"/>
                </a:solidFill>
                <a:latin typeface="Cambria" panose="02040503050406030204" pitchFamily="18" charset="0"/>
                <a:ea typeface="Cambria" panose="02040503050406030204" pitchFamily="18" charset="0"/>
                <a:cs typeface="Mongolian Baiti" panose="03000500000000000000" pitchFamily="66" charset="0"/>
              </a:rPr>
              <a:t> eliminates "stale data" issues.</a:t>
            </a:r>
          </a:p>
          <a:p>
            <a:pPr marL="342900" indent="-342900">
              <a:lnSpc>
                <a:spcPct val="150000"/>
              </a:lnSpc>
              <a:buFont typeface="Arial" panose="020B0604020202020204" pitchFamily="34" charset="0"/>
              <a:buChar char="•"/>
            </a:pPr>
            <a:r>
              <a:rPr lang="en-US" b="1" dirty="0">
                <a:solidFill>
                  <a:schemeClr val="tx1"/>
                </a:solidFill>
                <a:latin typeface="Cambria" panose="02040503050406030204" pitchFamily="18" charset="0"/>
                <a:ea typeface="Cambria" panose="02040503050406030204" pitchFamily="18" charset="0"/>
                <a:cs typeface="Mongolian Baiti" panose="03000500000000000000" pitchFamily="66" charset="0"/>
              </a:rPr>
              <a:t>Cross-Encoder</a:t>
            </a:r>
            <a:r>
              <a:rPr lang="en-US" dirty="0">
                <a:solidFill>
                  <a:schemeClr val="tx1"/>
                </a:solidFill>
                <a:latin typeface="Cambria" panose="02040503050406030204" pitchFamily="18" charset="0"/>
                <a:ea typeface="Cambria" panose="02040503050406030204" pitchFamily="18" charset="0"/>
                <a:cs typeface="Mongolian Baiti" panose="03000500000000000000" pitchFamily="66" charset="0"/>
              </a:rPr>
              <a:t> successfully filters out 100% of hard negatives (accessories vs. main product).</a:t>
            </a:r>
          </a:p>
          <a:p>
            <a:pPr>
              <a:lnSpc>
                <a:spcPct val="150000"/>
              </a:lnSpc>
            </a:pPr>
            <a:endParaRPr lang="en-US"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a:lnSpc>
                <a:spcPct val="150000"/>
              </a:lnSpc>
            </a:pPr>
            <a:r>
              <a:rPr lang="en-US"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Future Scope:</a:t>
            </a:r>
          </a:p>
          <a:p>
            <a:pPr>
              <a:lnSpc>
                <a:spcPct val="150000"/>
              </a:lnSpc>
            </a:pPr>
            <a:endParaRPr lang="en-US" b="1" u="sng"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US" b="1" dirty="0">
                <a:solidFill>
                  <a:schemeClr val="tx1"/>
                </a:solidFill>
                <a:latin typeface="Cambria" panose="02040503050406030204" pitchFamily="18" charset="0"/>
                <a:ea typeface="Cambria" panose="02040503050406030204" pitchFamily="18" charset="0"/>
                <a:cs typeface="Mongolian Baiti" panose="03000500000000000000" pitchFamily="66" charset="0"/>
              </a:rPr>
              <a:t>Virtual Try-On:</a:t>
            </a:r>
            <a:r>
              <a:rPr lang="en-US" dirty="0">
                <a:solidFill>
                  <a:schemeClr val="tx1"/>
                </a:solidFill>
                <a:latin typeface="Cambria" panose="02040503050406030204" pitchFamily="18" charset="0"/>
                <a:ea typeface="Cambria" panose="02040503050406030204" pitchFamily="18" charset="0"/>
                <a:cs typeface="Mongolian Baiti" panose="03000500000000000000" pitchFamily="66" charset="0"/>
              </a:rPr>
              <a:t> Using GANs to overlay clothes on user photos.</a:t>
            </a:r>
          </a:p>
          <a:p>
            <a:pPr marL="342900" indent="-342900">
              <a:lnSpc>
                <a:spcPct val="150000"/>
              </a:lnSpc>
              <a:buFont typeface="Arial" panose="020B0604020202020204" pitchFamily="34" charset="0"/>
              <a:buChar char="•"/>
            </a:pPr>
            <a:r>
              <a:rPr lang="en-US" b="1" dirty="0">
                <a:solidFill>
                  <a:schemeClr val="tx1"/>
                </a:solidFill>
                <a:latin typeface="Cambria" panose="02040503050406030204" pitchFamily="18" charset="0"/>
                <a:ea typeface="Cambria" panose="02040503050406030204" pitchFamily="18" charset="0"/>
                <a:cs typeface="Mongolian Baiti" panose="03000500000000000000" pitchFamily="66" charset="0"/>
              </a:rPr>
              <a:t>Voice Integration:</a:t>
            </a:r>
            <a:r>
              <a:rPr lang="en-US" dirty="0">
                <a:solidFill>
                  <a:schemeClr val="tx1"/>
                </a:solidFill>
                <a:latin typeface="Cambria" panose="02040503050406030204" pitchFamily="18" charset="0"/>
                <a:ea typeface="Cambria" panose="02040503050406030204" pitchFamily="18" charset="0"/>
                <a:cs typeface="Mongolian Baiti" panose="03000500000000000000" pitchFamily="66" charset="0"/>
              </a:rPr>
              <a:t> Adding Speech-to-Text for accessibility.</a:t>
            </a:r>
          </a:p>
          <a:p>
            <a:pPr marL="342900" indent="-342900">
              <a:lnSpc>
                <a:spcPct val="150000"/>
              </a:lnSpc>
              <a:buFont typeface="Arial" panose="020B0604020202020204" pitchFamily="34" charset="0"/>
              <a:buChar char="•"/>
            </a:pPr>
            <a:r>
              <a:rPr lang="en-US" b="1" dirty="0">
                <a:solidFill>
                  <a:schemeClr val="tx1"/>
                </a:solidFill>
                <a:latin typeface="Cambria" panose="02040503050406030204" pitchFamily="18" charset="0"/>
                <a:ea typeface="Cambria" panose="02040503050406030204" pitchFamily="18" charset="0"/>
                <a:cs typeface="Mongolian Baiti" panose="03000500000000000000" pitchFamily="66" charset="0"/>
              </a:rPr>
              <a:t>Commercialization:</a:t>
            </a:r>
            <a:r>
              <a:rPr lang="en-US" dirty="0">
                <a:solidFill>
                  <a:schemeClr val="tx1"/>
                </a:solidFill>
                <a:latin typeface="Cambria" panose="02040503050406030204" pitchFamily="18" charset="0"/>
                <a:ea typeface="Cambria" panose="02040503050406030204" pitchFamily="18" charset="0"/>
                <a:cs typeface="Mongolian Baiti" panose="03000500000000000000" pitchFamily="66" charset="0"/>
              </a:rPr>
              <a:t> Replacing ScraperAPI with official Vendor APIs.</a:t>
            </a:r>
          </a:p>
        </p:txBody>
      </p:sp>
      <p:pic>
        <p:nvPicPr>
          <p:cNvPr id="2" name="Picture 1" descr="A cartoon of a robot&#10;&#10;AI-generated content may be incorrect.">
            <a:extLst>
              <a:ext uri="{FF2B5EF4-FFF2-40B4-BE49-F238E27FC236}">
                <a16:creationId xmlns:a16="http://schemas.microsoft.com/office/drawing/2014/main" id="{82E57373-7594-3ECF-B9FE-E759AD7CD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627" y="2103521"/>
            <a:ext cx="5236745" cy="3491163"/>
          </a:xfrm>
          <a:prstGeom prst="rect">
            <a:avLst/>
          </a:prstGeom>
        </p:spPr>
      </p:pic>
    </p:spTree>
    <p:extLst>
      <p:ext uri="{BB962C8B-B14F-4D97-AF65-F5344CB8AC3E}">
        <p14:creationId xmlns:p14="http://schemas.microsoft.com/office/powerpoint/2010/main" val="1131712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a:extLst>
            <a:ext uri="{FF2B5EF4-FFF2-40B4-BE49-F238E27FC236}">
              <a16:creationId xmlns:a16="http://schemas.microsoft.com/office/drawing/2014/main" id="{CF1B2385-9EBA-DC74-71FA-C404E6556851}"/>
            </a:ext>
          </a:extLst>
        </p:cNvPr>
        <p:cNvGrpSpPr/>
        <p:nvPr/>
      </p:nvGrpSpPr>
      <p:grpSpPr>
        <a:xfrm>
          <a:off x="0" y="0"/>
          <a:ext cx="0" cy="0"/>
          <a:chOff x="0" y="0"/>
          <a:chExt cx="0" cy="0"/>
        </a:xfrm>
      </p:grpSpPr>
      <p:sp>
        <p:nvSpPr>
          <p:cNvPr id="157" name="Google Shape;157;p24">
            <a:extLst>
              <a:ext uri="{FF2B5EF4-FFF2-40B4-BE49-F238E27FC236}">
                <a16:creationId xmlns:a16="http://schemas.microsoft.com/office/drawing/2014/main" id="{1DDEEF24-FC44-8910-B3B9-B56110BE5117}"/>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a:latin typeface="Cambria"/>
                <a:ea typeface="Cambria"/>
                <a:cs typeface="Cambria"/>
                <a:sym typeface="Cambria"/>
              </a:rPr>
              <a:t>Github Link</a:t>
            </a:r>
            <a:endParaRPr>
              <a:latin typeface="Cambria"/>
              <a:ea typeface="Cambria"/>
              <a:cs typeface="Cambria"/>
              <a:sym typeface="Cambria"/>
            </a:endParaRPr>
          </a:p>
        </p:txBody>
      </p:sp>
      <p:sp>
        <p:nvSpPr>
          <p:cNvPr id="158" name="Google Shape;158;p24">
            <a:extLst>
              <a:ext uri="{FF2B5EF4-FFF2-40B4-BE49-F238E27FC236}">
                <a16:creationId xmlns:a16="http://schemas.microsoft.com/office/drawing/2014/main" id="{98E9DDBB-51C3-359A-4C60-8C045078AF65}"/>
              </a:ext>
            </a:extLst>
          </p:cNvPr>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lnSpc>
                <a:spcPct val="1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1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a:p>
            <a:pPr marL="342900" lvl="0" indent="-190500" algn="just" rtl="0">
              <a:lnSpc>
                <a:spcPct val="200000"/>
              </a:lnSpc>
              <a:spcBef>
                <a:spcPts val="0"/>
              </a:spcBef>
              <a:spcAft>
                <a:spcPts val="0"/>
              </a:spcAft>
              <a:buClr>
                <a:schemeClr val="dk1"/>
              </a:buClr>
              <a:buSzPts val="2400"/>
              <a:buNone/>
            </a:pPr>
            <a:endParaRPr>
              <a:latin typeface="Cambria"/>
              <a:ea typeface="Cambria"/>
              <a:cs typeface="Cambria"/>
              <a:sym typeface="Cambria"/>
            </a:endParaRPr>
          </a:p>
        </p:txBody>
      </p:sp>
      <p:sp>
        <p:nvSpPr>
          <p:cNvPr id="159" name="Google Shape;159;p24">
            <a:extLst>
              <a:ext uri="{FF2B5EF4-FFF2-40B4-BE49-F238E27FC236}">
                <a16:creationId xmlns:a16="http://schemas.microsoft.com/office/drawing/2014/main" id="{6D976A45-3EA3-6DB9-8F46-90C21D7FABE2}"/>
              </a:ext>
            </a:extLst>
          </p:cNvPr>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p>
            <a:pPr marL="342900" marR="0" lvl="0" indent="-190500" algn="just"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a:p>
            <a:pPr marL="342900" marR="0" lvl="0" indent="-190500" algn="just" rtl="0">
              <a:lnSpc>
                <a:spcPct val="200000"/>
              </a:lnSpc>
              <a:spcBef>
                <a:spcPts val="0"/>
              </a:spcBef>
              <a:spcAft>
                <a:spcPts val="0"/>
              </a:spcAft>
              <a:buClr>
                <a:schemeClr val="dk1"/>
              </a:buClr>
              <a:buSzPts val="2400"/>
              <a:buFont typeface="Arial"/>
              <a:buNone/>
            </a:pPr>
            <a:endParaRPr sz="2400" b="0" i="0" u="none" strike="noStrike" cap="none">
              <a:solidFill>
                <a:schemeClr val="dk1"/>
              </a:solidFill>
              <a:latin typeface="Cambria"/>
              <a:ea typeface="Cambria"/>
              <a:cs typeface="Cambria"/>
              <a:sym typeface="Cambria"/>
            </a:endParaRPr>
          </a:p>
        </p:txBody>
      </p:sp>
      <p:sp>
        <p:nvSpPr>
          <p:cNvPr id="160" name="Google Shape;160;p24">
            <a:extLst>
              <a:ext uri="{FF2B5EF4-FFF2-40B4-BE49-F238E27FC236}">
                <a16:creationId xmlns:a16="http://schemas.microsoft.com/office/drawing/2014/main" id="{19669BBC-4D7F-47E9-FFCF-5EF948329D4C}"/>
              </a:ext>
            </a:extLst>
          </p:cNvPr>
          <p:cNvSpPr txBox="1"/>
          <p:nvPr/>
        </p:nvSpPr>
        <p:spPr>
          <a:xfrm>
            <a:off x="812800" y="1143000"/>
            <a:ext cx="10668000" cy="4178300"/>
          </a:xfrm>
          <a:prstGeom prst="rect">
            <a:avLst/>
          </a:prstGeom>
          <a:noFill/>
          <a:ln>
            <a:noFill/>
          </a:ln>
        </p:spPr>
        <p:txBody>
          <a:bodyPr spcFirstLastPara="1" wrap="square" lIns="91425" tIns="45700" rIns="91425" bIns="45700" anchor="t" anchorCtr="0">
            <a:normAutofit/>
          </a:bodyPr>
          <a:lstStyle/>
          <a:p>
            <a:pPr marL="457200" marR="0" lvl="0" indent="0" algn="just" rtl="0">
              <a:lnSpc>
                <a:spcPct val="100000"/>
              </a:lnSpc>
              <a:spcBef>
                <a:spcPts val="0"/>
              </a:spcBef>
              <a:spcAft>
                <a:spcPts val="0"/>
              </a:spcAft>
              <a:buNone/>
            </a:pPr>
            <a:endParaRPr sz="1900">
              <a:latin typeface="Cambria"/>
              <a:ea typeface="Cambria"/>
              <a:cs typeface="Cambria"/>
              <a:sym typeface="Cambria"/>
            </a:endParaRPr>
          </a:p>
          <a:p>
            <a:pPr marL="457200" lvl="0" indent="-349250" algn="just" rtl="0">
              <a:spcBef>
                <a:spcPts val="0"/>
              </a:spcBef>
              <a:spcAft>
                <a:spcPts val="0"/>
              </a:spcAft>
              <a:buSzPts val="1900"/>
              <a:buFont typeface="Cambria"/>
              <a:buChar char="●"/>
            </a:pPr>
            <a:r>
              <a:rPr lang="en-US" sz="1900">
                <a:latin typeface="Cambria"/>
                <a:ea typeface="Cambria"/>
                <a:cs typeface="Cambria"/>
                <a:sym typeface="Cambria"/>
              </a:rPr>
              <a:t>The project is actively managed on GitHub to ensure version control and collaborative development.</a:t>
            </a:r>
            <a:endParaRPr sz="1900">
              <a:latin typeface="Cambria"/>
              <a:ea typeface="Cambria"/>
              <a:cs typeface="Cambria"/>
              <a:sym typeface="Cambria"/>
            </a:endParaRPr>
          </a:p>
          <a:p>
            <a:pPr marL="457200" lvl="0" indent="0" algn="just" rtl="0">
              <a:spcBef>
                <a:spcPts val="0"/>
              </a:spcBef>
              <a:spcAft>
                <a:spcPts val="0"/>
              </a:spcAft>
              <a:buNone/>
            </a:pPr>
            <a:endParaRPr sz="1900">
              <a:latin typeface="Cambria"/>
              <a:ea typeface="Cambria"/>
              <a:cs typeface="Cambria"/>
              <a:sym typeface="Cambria"/>
            </a:endParaRPr>
          </a:p>
          <a:p>
            <a:pPr marL="457200" lvl="0" indent="-349250" algn="just" rtl="0">
              <a:spcBef>
                <a:spcPts val="0"/>
              </a:spcBef>
              <a:spcAft>
                <a:spcPts val="0"/>
              </a:spcAft>
              <a:buSzPts val="1900"/>
              <a:buFont typeface="Cambria"/>
              <a:buChar char="●"/>
            </a:pPr>
            <a:r>
              <a:rPr lang="en-US" sz="1900">
                <a:latin typeface="Cambria"/>
                <a:ea typeface="Cambria"/>
                <a:cs typeface="Cambria"/>
                <a:sym typeface="Cambria"/>
              </a:rPr>
              <a:t>The repository contains all source code, documentation, and project-related files.</a:t>
            </a:r>
            <a:endParaRPr sz="1900">
              <a:latin typeface="Cambria"/>
              <a:ea typeface="Cambria"/>
              <a:cs typeface="Cambria"/>
              <a:sym typeface="Cambria"/>
            </a:endParaRPr>
          </a:p>
          <a:p>
            <a:pPr marL="457200" lvl="0" indent="0" algn="just" rtl="0">
              <a:spcBef>
                <a:spcPts val="0"/>
              </a:spcBef>
              <a:spcAft>
                <a:spcPts val="0"/>
              </a:spcAft>
              <a:buNone/>
            </a:pPr>
            <a:endParaRPr sz="1900">
              <a:latin typeface="Cambria"/>
              <a:ea typeface="Cambria"/>
              <a:cs typeface="Cambria"/>
              <a:sym typeface="Cambria"/>
            </a:endParaRPr>
          </a:p>
          <a:p>
            <a:pPr marL="457200" marR="0" lvl="0" indent="-349250" algn="just" rtl="0">
              <a:lnSpc>
                <a:spcPct val="100000"/>
              </a:lnSpc>
              <a:spcBef>
                <a:spcPts val="0"/>
              </a:spcBef>
              <a:spcAft>
                <a:spcPts val="0"/>
              </a:spcAft>
              <a:buSzPts val="1900"/>
              <a:buChar char="●"/>
            </a:pPr>
            <a:r>
              <a:rPr lang="en-US" sz="1900">
                <a:latin typeface="Cambria"/>
                <a:ea typeface="Cambria"/>
                <a:cs typeface="Cambria"/>
                <a:sym typeface="Cambria"/>
              </a:rPr>
              <a:t>Link:  </a:t>
            </a:r>
            <a:r>
              <a:rPr lang="en-US" sz="1900" u="sng">
                <a:solidFill>
                  <a:schemeClr val="hlink"/>
                </a:solidFill>
                <a:latin typeface="Cambria"/>
                <a:ea typeface="Cambria"/>
                <a:cs typeface="Cambria"/>
                <a:sym typeface="Cambria"/>
                <a:hlinkClick r:id="rId3"/>
              </a:rPr>
              <a:t>https://github.com/Hida-Fathima/Personalized_AI_Shopping_Copilot</a:t>
            </a:r>
            <a:endParaRPr sz="1900" i="0" u="none" strike="noStrike" cap="none">
              <a:solidFill>
                <a:schemeClr val="dk1"/>
              </a:solidFill>
              <a:latin typeface="Cambria"/>
              <a:ea typeface="Cambria"/>
              <a:cs typeface="Cambria"/>
              <a:sym typeface="Cambria"/>
            </a:endParaRPr>
          </a:p>
        </p:txBody>
      </p:sp>
    </p:spTree>
    <p:extLst>
      <p:ext uri="{BB962C8B-B14F-4D97-AF65-F5344CB8AC3E}">
        <p14:creationId xmlns:p14="http://schemas.microsoft.com/office/powerpoint/2010/main" val="1165279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None/>
            </a:pPr>
            <a:r>
              <a:rPr lang="en-US">
                <a:latin typeface="Cambria"/>
                <a:ea typeface="Cambria"/>
                <a:cs typeface="Cambria"/>
                <a:sym typeface="Cambria"/>
              </a:rPr>
              <a:t>References (IEEE Paper format)</a:t>
            </a:r>
            <a:endParaRPr>
              <a:latin typeface="Cambria"/>
              <a:ea typeface="Cambria"/>
              <a:cs typeface="Cambria"/>
              <a:sym typeface="Cambria"/>
            </a:endParaRPr>
          </a:p>
        </p:txBody>
      </p:sp>
      <p:sp>
        <p:nvSpPr>
          <p:cNvPr id="172" name="Google Shape;172;p26"/>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Autofit/>
          </a:bodyPr>
          <a:lstStyle/>
          <a:p>
            <a:pPr marL="0" lvl="0" indent="0" algn="just" rtl="0">
              <a:lnSpc>
                <a:spcPct val="131250"/>
              </a:lnSpc>
              <a:spcBef>
                <a:spcPts val="1200"/>
              </a:spcBef>
              <a:spcAft>
                <a:spcPts val="0"/>
              </a:spcAft>
              <a:buClr>
                <a:schemeClr val="dk1"/>
              </a:buClr>
              <a:buSzPts val="1100"/>
              <a:buFont typeface="Arial"/>
              <a:buNone/>
            </a:pPr>
            <a:r>
              <a:rPr lang="en-US" sz="1900">
                <a:latin typeface="Cambria"/>
                <a:ea typeface="Cambria"/>
                <a:cs typeface="Cambria"/>
                <a:sym typeface="Cambria"/>
              </a:rPr>
              <a:t>[1] Jindi Fu, Samar Mouakket, and Yuan Sun, “The role of chatbots’ human-like characteristics in online shopping,” </a:t>
            </a:r>
            <a:r>
              <a:rPr lang="en-US" sz="1900" i="1">
                <a:latin typeface="Cambria"/>
                <a:ea typeface="Cambria"/>
                <a:cs typeface="Cambria"/>
                <a:sym typeface="Cambria"/>
              </a:rPr>
              <a:t>Electronic Commerce Research and Applications</a:t>
            </a:r>
            <a:r>
              <a:rPr lang="en-US" sz="1900">
                <a:latin typeface="Cambria"/>
                <a:ea typeface="Cambria"/>
                <a:cs typeface="Cambria"/>
                <a:sym typeface="Cambria"/>
              </a:rPr>
              <a:t>, vol. 61, p. 101304, August 2023. doi:10.1016/j.elerap.2023.101304. </a:t>
            </a:r>
            <a:endParaRPr sz="1900">
              <a:latin typeface="Cambria"/>
              <a:ea typeface="Cambria"/>
              <a:cs typeface="Cambria"/>
              <a:sym typeface="Cambria"/>
            </a:endParaRPr>
          </a:p>
          <a:p>
            <a:pPr marL="0" lvl="0" indent="0" algn="just" rtl="0">
              <a:lnSpc>
                <a:spcPct val="115000"/>
              </a:lnSpc>
              <a:spcBef>
                <a:spcPts val="1200"/>
              </a:spcBef>
              <a:spcAft>
                <a:spcPts val="0"/>
              </a:spcAft>
              <a:buClr>
                <a:schemeClr val="dk1"/>
              </a:buClr>
              <a:buSzPts val="1100"/>
              <a:buFont typeface="Arial"/>
              <a:buNone/>
            </a:pPr>
            <a:r>
              <a:rPr lang="en-US" sz="1900">
                <a:latin typeface="Cambria"/>
                <a:ea typeface="Cambria"/>
                <a:cs typeface="Cambria"/>
                <a:sym typeface="Cambria"/>
              </a:rPr>
              <a:t>[2] Sidlauskiene, Justina, Yannick Joye, and Vilte Auruskeviciene, “AI-based chatbots in conversational commerce and their effects on product and price perceptions,” </a:t>
            </a:r>
            <a:r>
              <a:rPr lang="en-US" sz="1900" i="1">
                <a:latin typeface="Cambria"/>
                <a:ea typeface="Cambria"/>
                <a:cs typeface="Cambria"/>
                <a:sym typeface="Cambria"/>
              </a:rPr>
              <a:t>Electronic Markets</a:t>
            </a:r>
            <a:r>
              <a:rPr lang="en-US" sz="1900">
                <a:latin typeface="Cambria"/>
                <a:ea typeface="Cambria"/>
                <a:cs typeface="Cambria"/>
                <a:sym typeface="Cambria"/>
              </a:rPr>
              <a:t>, vol. 33, no. 1, May 2023. doi: 10.1007/s12525-023-00633-8. Available:</a:t>
            </a:r>
            <a:r>
              <a:rPr lang="en-US" sz="1900">
                <a:uFill>
                  <a:noFill/>
                </a:uFill>
                <a:latin typeface="Cambria"/>
                <a:ea typeface="Cambria"/>
                <a:cs typeface="Cambria"/>
                <a:sym typeface="Cambria"/>
                <a:hlinkClick r:id="rId3"/>
              </a:rPr>
              <a:t> </a:t>
            </a:r>
            <a:r>
              <a:rPr lang="en-US" sz="1900" u="sng">
                <a:solidFill>
                  <a:srgbClr val="1155CC"/>
                </a:solidFill>
                <a:latin typeface="Cambria"/>
                <a:ea typeface="Cambria"/>
                <a:cs typeface="Cambria"/>
                <a:sym typeface="Cambria"/>
                <a:hlinkClick r:id="rId3">
                  <a:extLst>
                    <a:ext uri="{A12FA001-AC4F-418D-AE19-62706E023703}">
                      <ahyp:hlinkClr xmlns:ahyp="http://schemas.microsoft.com/office/drawing/2018/hyperlinkcolor" val="tx"/>
                    </a:ext>
                  </a:extLst>
                </a:hlinkClick>
              </a:rPr>
              <a:t>ResearchGate</a:t>
            </a:r>
            <a:r>
              <a:rPr lang="en-US" sz="1900">
                <a:latin typeface="Cambria"/>
                <a:ea typeface="Cambria"/>
                <a:cs typeface="Cambria"/>
                <a:sym typeface="Cambria"/>
              </a:rPr>
              <a:t>.</a:t>
            </a:r>
            <a:endParaRPr sz="1900" u="sng">
              <a:solidFill>
                <a:schemeClr val="hlink"/>
              </a:solidFill>
              <a:latin typeface="Cambria"/>
              <a:ea typeface="Cambria"/>
              <a:cs typeface="Cambria"/>
              <a:sym typeface="Cambria"/>
            </a:endParaRPr>
          </a:p>
          <a:p>
            <a:pPr marL="0" lvl="0" indent="0" algn="just" rtl="0">
              <a:lnSpc>
                <a:spcPct val="115000"/>
              </a:lnSpc>
              <a:spcBef>
                <a:spcPts val="1200"/>
              </a:spcBef>
              <a:spcAft>
                <a:spcPts val="0"/>
              </a:spcAft>
              <a:buClr>
                <a:schemeClr val="dk1"/>
              </a:buClr>
              <a:buSzPts val="1100"/>
              <a:buFont typeface="Arial"/>
              <a:buNone/>
            </a:pPr>
            <a:r>
              <a:rPr lang="en-US" sz="1900">
                <a:latin typeface="Cambria"/>
                <a:ea typeface="Cambria"/>
                <a:cs typeface="Cambria"/>
                <a:sym typeface="Cambria"/>
              </a:rPr>
              <a:t>[3] Badave P, Bhomaj B, Bindu B, Shivarkar R, Prof Dhavase N,“E-commerce website with recommendation system including chatbot and reverse image search”, </a:t>
            </a:r>
            <a:r>
              <a:rPr lang="en-US" sz="1900" i="1">
                <a:latin typeface="Cambria"/>
                <a:ea typeface="Cambria"/>
                <a:cs typeface="Cambria"/>
                <a:sym typeface="Cambria"/>
              </a:rPr>
              <a:t>International Journal for Research in Applied Science &amp; Engineering Technology (IJRASET)</a:t>
            </a:r>
            <a:r>
              <a:rPr lang="en-US" sz="1900">
                <a:latin typeface="Cambria"/>
                <a:ea typeface="Cambria"/>
                <a:cs typeface="Cambria"/>
                <a:sym typeface="Cambria"/>
              </a:rPr>
              <a:t>, vol. 10, no. 9, pp. 1663-80., Sep, 2022. Available:</a:t>
            </a:r>
            <a:r>
              <a:rPr lang="en-US" sz="1900">
                <a:uFill>
                  <a:noFill/>
                </a:uFill>
                <a:latin typeface="Cambria"/>
                <a:ea typeface="Cambria"/>
                <a:cs typeface="Cambria"/>
                <a:sym typeface="Cambria"/>
                <a:hlinkClick r:id="rId4"/>
              </a:rPr>
              <a:t>  </a:t>
            </a:r>
            <a:r>
              <a:rPr lang="en-US" sz="1900" u="sng">
                <a:solidFill>
                  <a:srgbClr val="1155CC"/>
                </a:solidFill>
                <a:latin typeface="Cambria"/>
                <a:ea typeface="Cambria"/>
                <a:cs typeface="Cambria"/>
                <a:sym typeface="Cambria"/>
                <a:hlinkClick r:id="rId4">
                  <a:extLst>
                    <a:ext uri="{A12FA001-AC4F-418D-AE19-62706E023703}">
                      <ahyp:hlinkClr xmlns:ahyp="http://schemas.microsoft.com/office/drawing/2018/hyperlinkcolor" val="tx"/>
                    </a:ext>
                  </a:extLst>
                </a:hlinkClick>
              </a:rPr>
              <a:t>Link</a:t>
            </a:r>
            <a:r>
              <a:rPr lang="en-US" sz="1900" u="sng">
                <a:solidFill>
                  <a:srgbClr val="1155CC"/>
                </a:solidFill>
                <a:latin typeface="Cambria"/>
                <a:ea typeface="Cambria"/>
                <a:cs typeface="Cambria"/>
                <a:sym typeface="Cambria"/>
              </a:rPr>
              <a:t>.</a:t>
            </a:r>
            <a:endParaRPr sz="1900">
              <a:latin typeface="Cambria"/>
              <a:ea typeface="Cambria"/>
              <a:cs typeface="Cambria"/>
              <a:sym typeface="Cambria"/>
            </a:endParaRPr>
          </a:p>
          <a:p>
            <a:pPr marL="0" lvl="0" indent="0" algn="just" rtl="0">
              <a:lnSpc>
                <a:spcPct val="115000"/>
              </a:lnSpc>
              <a:spcBef>
                <a:spcPts val="1200"/>
              </a:spcBef>
              <a:spcAft>
                <a:spcPts val="0"/>
              </a:spcAft>
              <a:buClr>
                <a:schemeClr val="dk1"/>
              </a:buClr>
              <a:buSzPts val="1100"/>
              <a:buFont typeface="Arial"/>
              <a:buNone/>
            </a:pPr>
            <a:r>
              <a:rPr lang="en-US" sz="1900">
                <a:latin typeface="Cambria"/>
                <a:ea typeface="Cambria"/>
                <a:cs typeface="Cambria"/>
                <a:sym typeface="Cambria"/>
              </a:rPr>
              <a:t>[4] M. Rahevar, Maharshi, and S. Darji, “The adoption of AI-driven chatbots into a recommendation for e-commerce systems to targeted customer in the selection of product,” </a:t>
            </a:r>
            <a:r>
              <a:rPr lang="en-US" sz="1900" i="1">
                <a:latin typeface="Cambria"/>
                <a:ea typeface="Cambria"/>
                <a:cs typeface="Cambria"/>
                <a:sym typeface="Cambria"/>
              </a:rPr>
              <a:t>International Journal of Management, Economics and Commerce, vol: 1, no. 2,</a:t>
            </a:r>
            <a:r>
              <a:rPr lang="en-US" sz="1900">
                <a:latin typeface="Cambria"/>
                <a:ea typeface="Cambria"/>
                <a:cs typeface="Cambria"/>
                <a:sym typeface="Cambria"/>
              </a:rPr>
              <a:t> 128-137, 2024. Available:</a:t>
            </a:r>
            <a:r>
              <a:rPr lang="en-US" sz="1900">
                <a:uFill>
                  <a:noFill/>
                </a:uFill>
                <a:latin typeface="Cambria"/>
                <a:ea typeface="Cambria"/>
                <a:cs typeface="Cambria"/>
                <a:sym typeface="Cambria"/>
                <a:hlinkClick r:id="rId5"/>
              </a:rPr>
              <a:t> </a:t>
            </a:r>
            <a:r>
              <a:rPr lang="en-US" sz="1900" u="sng">
                <a:solidFill>
                  <a:srgbClr val="1155CC"/>
                </a:solidFill>
                <a:latin typeface="Cambria"/>
                <a:ea typeface="Cambria"/>
                <a:cs typeface="Cambria"/>
                <a:sym typeface="Cambria"/>
                <a:hlinkClick r:id="rId5">
                  <a:extLst>
                    <a:ext uri="{A12FA001-AC4F-418D-AE19-62706E023703}">
                      <ahyp:hlinkClr xmlns:ahyp="http://schemas.microsoft.com/office/drawing/2018/hyperlinkcolor" val="tx"/>
                    </a:ext>
                  </a:extLst>
                </a:hlinkClick>
              </a:rPr>
              <a:t>Link</a:t>
            </a:r>
            <a:r>
              <a:rPr lang="en-US" sz="1900">
                <a:latin typeface="Cambria"/>
                <a:ea typeface="Cambria"/>
                <a:cs typeface="Cambria"/>
                <a:sym typeface="Cambria"/>
              </a:rPr>
              <a:t>.</a:t>
            </a:r>
            <a:endParaRPr sz="1900">
              <a:latin typeface="Cambria"/>
              <a:ea typeface="Cambria"/>
              <a:cs typeface="Cambria"/>
              <a:sym typeface="Cambria"/>
            </a:endParaRPr>
          </a:p>
          <a:p>
            <a:pPr marL="0" lvl="0" indent="0" algn="just" rtl="0">
              <a:lnSpc>
                <a:spcPct val="131250"/>
              </a:lnSpc>
              <a:spcBef>
                <a:spcPts val="1200"/>
              </a:spcBef>
              <a:spcAft>
                <a:spcPts val="0"/>
              </a:spcAft>
              <a:buClr>
                <a:schemeClr val="dk1"/>
              </a:buClr>
              <a:buSzPts val="1100"/>
              <a:buFont typeface="Arial"/>
              <a:buNone/>
            </a:pPr>
            <a:endParaRPr sz="1900">
              <a:latin typeface="Cambria"/>
              <a:ea typeface="Cambria"/>
              <a:cs typeface="Cambria"/>
              <a:sym typeface="Cambria"/>
            </a:endParaRPr>
          </a:p>
          <a:p>
            <a:pPr marL="152400" lvl="0" indent="0" algn="just" rtl="0">
              <a:lnSpc>
                <a:spcPct val="100000"/>
              </a:lnSpc>
              <a:spcBef>
                <a:spcPts val="1200"/>
              </a:spcBef>
              <a:spcAft>
                <a:spcPts val="0"/>
              </a:spcAft>
              <a:buSzPts val="2400"/>
              <a:buNone/>
            </a:pPr>
            <a:endParaRPr sz="1900">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00"/>
              <a:buNone/>
            </a:pPr>
            <a:r>
              <a:rPr lang="en-US">
                <a:latin typeface="Cambria"/>
                <a:ea typeface="Cambria"/>
                <a:cs typeface="Cambria"/>
                <a:sym typeface="Cambria"/>
              </a:rPr>
              <a:t>References (Contd.)</a:t>
            </a:r>
            <a:endParaRPr>
              <a:latin typeface="Cambria"/>
              <a:ea typeface="Cambria"/>
              <a:cs typeface="Cambria"/>
              <a:sym typeface="Cambria"/>
            </a:endParaRPr>
          </a:p>
        </p:txBody>
      </p:sp>
      <p:sp>
        <p:nvSpPr>
          <p:cNvPr id="178" name="Google Shape;178;p27"/>
          <p:cNvSpPr txBox="1">
            <a:spLocks noGrp="1"/>
          </p:cNvSpPr>
          <p:nvPr>
            <p:ph type="body" idx="1"/>
          </p:nvPr>
        </p:nvSpPr>
        <p:spPr>
          <a:xfrm>
            <a:off x="812800" y="1066801"/>
            <a:ext cx="10668000" cy="4953000"/>
          </a:xfrm>
          <a:prstGeom prst="rect">
            <a:avLst/>
          </a:prstGeom>
          <a:noFill/>
          <a:ln>
            <a:noFill/>
          </a:ln>
        </p:spPr>
        <p:txBody>
          <a:bodyPr spcFirstLastPara="1" wrap="square" lIns="91425" tIns="45700" rIns="91425" bIns="45700" anchor="t" anchorCtr="0">
            <a:noAutofit/>
          </a:bodyPr>
          <a:lstStyle/>
          <a:p>
            <a:pPr marL="0" lvl="0" indent="0" algn="just" rtl="0">
              <a:lnSpc>
                <a:spcPct val="131250"/>
              </a:lnSpc>
              <a:spcBef>
                <a:spcPts val="1200"/>
              </a:spcBef>
              <a:spcAft>
                <a:spcPts val="0"/>
              </a:spcAft>
              <a:buClr>
                <a:schemeClr val="dk1"/>
              </a:buClr>
              <a:buSzPts val="1100"/>
              <a:buFont typeface="Arial"/>
              <a:buNone/>
            </a:pPr>
            <a:r>
              <a:rPr lang="en-US" sz="1900">
                <a:latin typeface="Cambria"/>
                <a:ea typeface="Cambria"/>
                <a:cs typeface="Cambria"/>
                <a:sym typeface="Cambria"/>
              </a:rPr>
              <a:t>[5] Valencia-Arias, Alejandro, Hernán Uribe-Bedoya, Juan David González-Ruiz, Gustavo Sánchez Santos, Edgard Chapoñan Ramírez, and Ezequiel Martínez Rojas. "Artificial intelligence and recommender systems in e-commerce. Trends and research agenda." </a:t>
            </a:r>
            <a:r>
              <a:rPr lang="en-US" sz="1900" i="1">
                <a:latin typeface="Cambria"/>
                <a:ea typeface="Cambria"/>
                <a:cs typeface="Cambria"/>
                <a:sym typeface="Cambria"/>
              </a:rPr>
              <a:t>Intelligent Systems with Applications</a:t>
            </a:r>
            <a:r>
              <a:rPr lang="en-US" sz="1900">
                <a:latin typeface="Cambria"/>
                <a:ea typeface="Cambria"/>
                <a:cs typeface="Cambria"/>
                <a:sym typeface="Cambria"/>
              </a:rPr>
              <a:t> 24, p.200435, Dec 2024. doi: 10.1016/j.iswa.2024.200435.  </a:t>
            </a:r>
            <a:r>
              <a:rPr lang="en-US" sz="1900" u="sng">
                <a:solidFill>
                  <a:srgbClr val="1155CC"/>
                </a:solidFill>
                <a:latin typeface="Cambria"/>
                <a:ea typeface="Cambria"/>
                <a:cs typeface="Cambria"/>
                <a:sym typeface="Cambria"/>
                <a:hlinkClick r:id="rId3">
                  <a:extLst>
                    <a:ext uri="{A12FA001-AC4F-418D-AE19-62706E023703}">
                      <ahyp:hlinkClr xmlns:ahyp="http://schemas.microsoft.com/office/drawing/2018/hyperlinkcolor" val="tx"/>
                    </a:ext>
                  </a:extLst>
                </a:hlinkClick>
              </a:rPr>
              <a:t>DOI</a:t>
            </a:r>
            <a:endParaRPr sz="1900">
              <a:latin typeface="Cambria"/>
              <a:ea typeface="Cambria"/>
              <a:cs typeface="Cambria"/>
              <a:sym typeface="Cambria"/>
            </a:endParaRPr>
          </a:p>
          <a:p>
            <a:pPr marL="0" lvl="0" indent="0" algn="just" rtl="0">
              <a:lnSpc>
                <a:spcPct val="115000"/>
              </a:lnSpc>
              <a:spcBef>
                <a:spcPts val="1200"/>
              </a:spcBef>
              <a:spcAft>
                <a:spcPts val="0"/>
              </a:spcAft>
              <a:buClr>
                <a:schemeClr val="dk1"/>
              </a:buClr>
              <a:buSzPts val="1100"/>
              <a:buFont typeface="Arial"/>
              <a:buNone/>
            </a:pPr>
            <a:r>
              <a:rPr lang="en-US" sz="1900">
                <a:latin typeface="Cambria"/>
                <a:ea typeface="Cambria"/>
                <a:cs typeface="Cambria"/>
                <a:sym typeface="Cambria"/>
              </a:rPr>
              <a:t>[6] Priya , and Dr Nidhi Bhagat, “The impact of AI-powered chatbots on shopper experience in e-commerce,” </a:t>
            </a:r>
            <a:r>
              <a:rPr lang="en-US" sz="1900" i="1">
                <a:latin typeface="Cambria"/>
                <a:ea typeface="Cambria"/>
                <a:cs typeface="Cambria"/>
                <a:sym typeface="Cambria"/>
              </a:rPr>
              <a:t>International Journal of Creative Research Thoughts (IJCRT)</a:t>
            </a:r>
            <a:r>
              <a:rPr lang="en-US" sz="1900">
                <a:latin typeface="Cambria"/>
                <a:ea typeface="Cambria"/>
                <a:cs typeface="Cambria"/>
                <a:sym typeface="Cambria"/>
              </a:rPr>
              <a:t>, vol. 13, April 2025. Available:  </a:t>
            </a:r>
            <a:r>
              <a:rPr lang="en-US" sz="1900" u="sng">
                <a:solidFill>
                  <a:srgbClr val="1155CC"/>
                </a:solidFill>
                <a:latin typeface="Cambria"/>
                <a:ea typeface="Cambria"/>
                <a:cs typeface="Cambria"/>
                <a:sym typeface="Cambria"/>
                <a:hlinkClick r:id="rId4">
                  <a:extLst>
                    <a:ext uri="{A12FA001-AC4F-418D-AE19-62706E023703}">
                      <ahyp:hlinkClr xmlns:ahyp="http://schemas.microsoft.com/office/drawing/2018/hyperlinkcolor" val="tx"/>
                    </a:ext>
                  </a:extLst>
                </a:hlinkClick>
              </a:rPr>
              <a:t>Link</a:t>
            </a:r>
            <a:endParaRPr sz="1900">
              <a:latin typeface="Cambria"/>
              <a:ea typeface="Cambria"/>
              <a:cs typeface="Cambria"/>
              <a:sym typeface="Cambria"/>
            </a:endParaRPr>
          </a:p>
          <a:p>
            <a:pPr marL="0" lvl="0" indent="0" algn="just" rtl="0">
              <a:lnSpc>
                <a:spcPct val="120000"/>
              </a:lnSpc>
              <a:spcBef>
                <a:spcPts val="1200"/>
              </a:spcBef>
              <a:spcAft>
                <a:spcPts val="0"/>
              </a:spcAft>
              <a:buClr>
                <a:schemeClr val="dk1"/>
              </a:buClr>
              <a:buSzPts val="1100"/>
              <a:buFont typeface="Arial"/>
              <a:buNone/>
            </a:pPr>
            <a:r>
              <a:rPr lang="en-US" sz="1900">
                <a:solidFill>
                  <a:srgbClr val="111111"/>
                </a:solidFill>
                <a:latin typeface="Cambria"/>
                <a:ea typeface="Cambria"/>
                <a:cs typeface="Cambria"/>
                <a:sym typeface="Cambria"/>
              </a:rPr>
              <a:t>[7] Dwivedi, Rohit, Abhineet Anand, Prashant Johri, Arpit Banerji, and N.K Gaur. "Product based recommendation system on amazon data." </a:t>
            </a:r>
            <a:r>
              <a:rPr lang="en-US" sz="1900" i="1">
                <a:solidFill>
                  <a:srgbClr val="111111"/>
                </a:solidFill>
                <a:latin typeface="Cambria"/>
                <a:ea typeface="Cambria"/>
                <a:cs typeface="Cambria"/>
                <a:sym typeface="Cambria"/>
              </a:rPr>
              <a:t>Int J Creat Res Thoughts–IJCRT, June</a:t>
            </a:r>
            <a:r>
              <a:rPr lang="en-US" sz="1900">
                <a:solidFill>
                  <a:srgbClr val="111111"/>
                </a:solidFill>
                <a:latin typeface="Cambria"/>
                <a:ea typeface="Cambria"/>
                <a:cs typeface="Cambria"/>
                <a:sym typeface="Cambria"/>
              </a:rPr>
              <a:t> 2020. Available: </a:t>
            </a:r>
            <a:r>
              <a:rPr lang="en-US" sz="1900" u="sng">
                <a:solidFill>
                  <a:srgbClr val="1155CC"/>
                </a:solidFill>
                <a:latin typeface="Cambria"/>
                <a:ea typeface="Cambria"/>
                <a:cs typeface="Cambria"/>
                <a:sym typeface="Cambria"/>
                <a:hlinkClick r:id="rId5">
                  <a:extLst>
                    <a:ext uri="{A12FA001-AC4F-418D-AE19-62706E023703}">
                      <ahyp:hlinkClr xmlns:ahyp="http://schemas.microsoft.com/office/drawing/2018/hyperlinkcolor" val="tx"/>
                    </a:ext>
                  </a:extLst>
                </a:hlinkClick>
              </a:rPr>
              <a:t>Link</a:t>
            </a:r>
            <a:endParaRPr sz="1900" u="sng">
              <a:solidFill>
                <a:schemeClr val="hlink"/>
              </a:solidFill>
              <a:latin typeface="Cambria"/>
              <a:ea typeface="Cambria"/>
              <a:cs typeface="Cambria"/>
              <a:sym typeface="Cambria"/>
            </a:endParaRPr>
          </a:p>
          <a:p>
            <a:pPr marL="0" lvl="0" indent="0" algn="just" rtl="0">
              <a:lnSpc>
                <a:spcPct val="120000"/>
              </a:lnSpc>
              <a:spcBef>
                <a:spcPts val="1200"/>
              </a:spcBef>
              <a:spcAft>
                <a:spcPts val="1200"/>
              </a:spcAft>
              <a:buClr>
                <a:schemeClr val="dk1"/>
              </a:buClr>
              <a:buSzPts val="1100"/>
              <a:buFont typeface="Arial"/>
              <a:buNone/>
            </a:pPr>
            <a:r>
              <a:rPr lang="en-US" sz="1900">
                <a:latin typeface="Cambria"/>
                <a:ea typeface="Cambria"/>
                <a:cs typeface="Cambria"/>
                <a:sym typeface="Cambria"/>
              </a:rPr>
              <a:t>[8] Illescas-Manzano, María, Sergio Martínez-Puertas, Paulo Ribeiro Cardoso, and Cristina Segovia-López. "Use of Online Shop Chatbots: How Trust in Seller Moderates Brand Preference and Purchase Intention." In </a:t>
            </a:r>
            <a:r>
              <a:rPr lang="en-US" sz="1900" i="1">
                <a:latin typeface="Cambria"/>
                <a:ea typeface="Cambria"/>
                <a:cs typeface="Cambria"/>
                <a:sym typeface="Cambria"/>
              </a:rPr>
              <a:t>International Conference on Advanced Marketing Practice</a:t>
            </a:r>
            <a:r>
              <a:rPr lang="en-US" sz="1900">
                <a:latin typeface="Cambria"/>
                <a:ea typeface="Cambria"/>
                <a:cs typeface="Cambria"/>
                <a:sym typeface="Cambria"/>
              </a:rPr>
              <a:t>, pp. 151-171. Cham: Springer Nature Switzerland, Nov 2024. </a:t>
            </a:r>
            <a:r>
              <a:rPr lang="en-US" sz="1900" u="sng">
                <a:solidFill>
                  <a:srgbClr val="1155CC"/>
                </a:solidFill>
                <a:latin typeface="Cambria"/>
                <a:ea typeface="Cambria"/>
                <a:cs typeface="Cambria"/>
                <a:sym typeface="Cambria"/>
                <a:hlinkClick r:id="rId6">
                  <a:extLst>
                    <a:ext uri="{A12FA001-AC4F-418D-AE19-62706E023703}">
                      <ahyp:hlinkClr xmlns:ahyp="http://schemas.microsoft.com/office/drawing/2018/hyperlinkcolor" val="tx"/>
                    </a:ext>
                  </a:extLst>
                </a:hlinkClick>
              </a:rPr>
              <a:t>DOI</a:t>
            </a:r>
            <a:endParaRPr sz="1900">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8"/>
          <p:cNvPicPr preferRelativeResize="0"/>
          <p:nvPr/>
        </p:nvPicPr>
        <p:blipFill rotWithShape="1">
          <a:blip r:embed="rId3">
            <a:alphaModFix/>
          </a:blip>
          <a:srcRect/>
          <a:stretch/>
        </p:blipFill>
        <p:spPr>
          <a:xfrm>
            <a:off x="4082811" y="1441315"/>
            <a:ext cx="3893305" cy="39354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17365D"/>
              </a:buClr>
              <a:buSzPts val="2800"/>
              <a:buFont typeface="Verdana"/>
              <a:buNone/>
            </a:pPr>
            <a:r>
              <a:rPr lang="en-US" dirty="0">
                <a:latin typeface="Cambria"/>
                <a:ea typeface="Cambria"/>
                <a:cs typeface="Cambria"/>
                <a:sym typeface="Cambria"/>
              </a:rPr>
              <a:t>Problem Statement Number: 4</a:t>
            </a:r>
            <a:endParaRPr dirty="0">
              <a:latin typeface="Cambria"/>
              <a:ea typeface="Cambria"/>
              <a:cs typeface="Cambria"/>
              <a:sym typeface="Cambria"/>
            </a:endParaRPr>
          </a:p>
        </p:txBody>
      </p:sp>
      <p:sp>
        <p:nvSpPr>
          <p:cNvPr id="98" name="Google Shape;98;p14"/>
          <p:cNvSpPr txBox="1">
            <a:spLocks noGrp="1"/>
          </p:cNvSpPr>
          <p:nvPr>
            <p:ph type="body" idx="1"/>
          </p:nvPr>
        </p:nvSpPr>
        <p:spPr>
          <a:xfrm>
            <a:off x="812800" y="1143001"/>
            <a:ext cx="7813842" cy="4953000"/>
          </a:xfrm>
          <a:prstGeom prst="rect">
            <a:avLst/>
          </a:prstGeom>
          <a:noFill/>
          <a:ln>
            <a:noFill/>
          </a:ln>
        </p:spPr>
        <p:txBody>
          <a:bodyPr spcFirstLastPara="1" wrap="square" lIns="91425" tIns="45700" rIns="91425" bIns="45700" anchor="t" anchorCtr="0">
            <a:normAutofit/>
          </a:bodyPr>
          <a:lstStyle/>
          <a:p>
            <a:pPr marL="342900" lvl="0" indent="-190500" algn="just" rtl="0">
              <a:lnSpc>
                <a:spcPct val="100000"/>
              </a:lnSpc>
              <a:spcBef>
                <a:spcPts val="0"/>
              </a:spcBef>
              <a:spcAft>
                <a:spcPts val="0"/>
              </a:spcAft>
              <a:buSzPts val="2400"/>
              <a:buNone/>
            </a:pPr>
            <a:endParaRPr sz="1900" b="1" dirty="0">
              <a:latin typeface="Cambria"/>
              <a:ea typeface="Cambria"/>
              <a:cs typeface="Cambria"/>
              <a:sym typeface="Cambria"/>
            </a:endParaRPr>
          </a:p>
          <a:p>
            <a:pPr marL="342900" lvl="0" indent="-190500" algn="just" rtl="0">
              <a:lnSpc>
                <a:spcPct val="100000"/>
              </a:lnSpc>
              <a:spcBef>
                <a:spcPts val="0"/>
              </a:spcBef>
              <a:spcAft>
                <a:spcPts val="0"/>
              </a:spcAft>
              <a:buSzPts val="2400"/>
              <a:buNone/>
            </a:pPr>
            <a:r>
              <a:rPr lang="en-US" sz="1900" b="1" dirty="0">
                <a:latin typeface="Cambria"/>
                <a:ea typeface="Cambria"/>
                <a:cs typeface="Cambria"/>
                <a:sym typeface="Cambria"/>
              </a:rPr>
              <a:t>Organization: </a:t>
            </a:r>
            <a:r>
              <a:rPr lang="en-US" sz="1900" dirty="0">
                <a:latin typeface="Cambria"/>
                <a:ea typeface="Cambria"/>
                <a:cs typeface="Cambria"/>
                <a:sym typeface="Cambria"/>
              </a:rPr>
              <a:t>Presidency</a:t>
            </a:r>
            <a:r>
              <a:rPr lang="en-US" sz="1900" b="1" dirty="0">
                <a:latin typeface="Cambria"/>
                <a:ea typeface="Cambria"/>
                <a:cs typeface="Cambria"/>
                <a:sym typeface="Cambria"/>
              </a:rPr>
              <a:t> </a:t>
            </a:r>
            <a:r>
              <a:rPr lang="en-US" sz="1900" dirty="0">
                <a:latin typeface="Cambria"/>
                <a:ea typeface="Cambria"/>
                <a:cs typeface="Cambria"/>
                <a:sym typeface="Cambria"/>
              </a:rPr>
              <a:t>School of Computer Science and Engineering &amp; School of Engineering</a:t>
            </a:r>
            <a:endParaRPr sz="1900" dirty="0">
              <a:latin typeface="Cambria"/>
              <a:ea typeface="Cambria"/>
              <a:cs typeface="Cambria"/>
              <a:sym typeface="Cambria"/>
            </a:endParaRPr>
          </a:p>
          <a:p>
            <a:pPr marL="342900" lvl="0" indent="-190500" algn="just" rtl="0">
              <a:lnSpc>
                <a:spcPct val="100000"/>
              </a:lnSpc>
              <a:spcBef>
                <a:spcPts val="0"/>
              </a:spcBef>
              <a:spcAft>
                <a:spcPts val="0"/>
              </a:spcAft>
              <a:buSzPts val="2400"/>
              <a:buNone/>
            </a:pPr>
            <a:endParaRPr sz="1900" dirty="0">
              <a:latin typeface="Cambria"/>
              <a:ea typeface="Cambria"/>
              <a:cs typeface="Cambria"/>
              <a:sym typeface="Cambria"/>
            </a:endParaRPr>
          </a:p>
          <a:p>
            <a:pPr marL="342900" lvl="0" indent="-190500" algn="just" rtl="0">
              <a:lnSpc>
                <a:spcPct val="200000"/>
              </a:lnSpc>
              <a:spcBef>
                <a:spcPts val="0"/>
              </a:spcBef>
              <a:spcAft>
                <a:spcPts val="0"/>
              </a:spcAft>
              <a:buSzPts val="2400"/>
              <a:buNone/>
            </a:pPr>
            <a:r>
              <a:rPr lang="en-US" sz="1900" b="1" dirty="0">
                <a:latin typeface="Cambria"/>
                <a:ea typeface="Cambria"/>
                <a:cs typeface="Cambria"/>
                <a:sym typeface="Cambria"/>
              </a:rPr>
              <a:t>Category (Hardware / Software / Both) :</a:t>
            </a:r>
            <a:r>
              <a:rPr lang="en-US" sz="1900" dirty="0">
                <a:latin typeface="Cambria"/>
                <a:ea typeface="Cambria"/>
                <a:cs typeface="Cambria"/>
                <a:sym typeface="Cambria"/>
              </a:rPr>
              <a:t> Software</a:t>
            </a:r>
            <a:endParaRPr sz="1900" dirty="0">
              <a:latin typeface="Cambria"/>
              <a:ea typeface="Cambria"/>
              <a:cs typeface="Cambria"/>
              <a:sym typeface="Cambria"/>
            </a:endParaRPr>
          </a:p>
          <a:p>
            <a:pPr marL="342900" lvl="0" indent="-190500" algn="just" rtl="0">
              <a:lnSpc>
                <a:spcPct val="200000"/>
              </a:lnSpc>
              <a:spcBef>
                <a:spcPts val="0"/>
              </a:spcBef>
              <a:spcAft>
                <a:spcPts val="0"/>
              </a:spcAft>
              <a:buSzPts val="2400"/>
              <a:buNone/>
            </a:pPr>
            <a:r>
              <a:rPr lang="en-US" sz="1900" b="1" dirty="0">
                <a:latin typeface="Cambria"/>
                <a:ea typeface="Cambria"/>
                <a:cs typeface="Cambria"/>
                <a:sym typeface="Cambria"/>
              </a:rPr>
              <a:t>Problem Description:</a:t>
            </a:r>
            <a:endParaRPr sz="1900" b="1" dirty="0">
              <a:latin typeface="Cambria"/>
              <a:ea typeface="Cambria"/>
              <a:cs typeface="Cambria"/>
              <a:sym typeface="Cambria"/>
            </a:endParaRPr>
          </a:p>
          <a:p>
            <a:pPr marL="457200" lvl="1" indent="0" algn="just">
              <a:lnSpc>
                <a:spcPct val="115000"/>
              </a:lnSpc>
              <a:spcBef>
                <a:spcPts val="0"/>
              </a:spcBef>
              <a:buSzPts val="2400"/>
              <a:buNone/>
            </a:pPr>
            <a:r>
              <a:rPr lang="en-US" sz="1800" dirty="0">
                <a:latin typeface="Cambria"/>
                <a:ea typeface="Cambria"/>
                <a:cs typeface="Cambria"/>
                <a:sym typeface="Cambria"/>
              </a:rPr>
              <a:t>Existing e-commerce recommendation engines lack the conversational and multimodal capabilities that modern customers expect. They are typically limited to keyword searches and cannot understand natural dialogue or visual inputs like images. This results in a rigid, impersonal shopping experience that fails to capture a user's real-time needs for personalized recommendations, comparisons, and product bundles.</a:t>
            </a:r>
            <a:endParaRPr sz="1800" dirty="0">
              <a:latin typeface="Cambria"/>
              <a:ea typeface="Cambria"/>
              <a:cs typeface="Cambria"/>
              <a:sym typeface="Cambria"/>
            </a:endParaRPr>
          </a:p>
        </p:txBody>
      </p:sp>
      <p:pic>
        <p:nvPicPr>
          <p:cNvPr id="2" name="Picture 1" descr="A cartoon of a robot holding shopping bags&#10;&#10;AI-generated content may be incorrect.">
            <a:extLst>
              <a:ext uri="{FF2B5EF4-FFF2-40B4-BE49-F238E27FC236}">
                <a16:creationId xmlns:a16="http://schemas.microsoft.com/office/drawing/2014/main" id="{0977133B-7182-84CA-E4DB-E27F80AEB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7510" y="1366093"/>
            <a:ext cx="2967344" cy="44510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12800" y="274638"/>
            <a:ext cx="10668000" cy="487500"/>
          </a:xfrm>
          <a:prstGeom prst="rect">
            <a:avLst/>
          </a:prstGeom>
        </p:spPr>
        <p:txBody>
          <a:bodyPr spcFirstLastPara="1" wrap="square" lIns="91425" tIns="45700" rIns="91425" bIns="45700" anchor="ctr" anchorCtr="0">
            <a:noAutofit/>
          </a:bodyPr>
          <a:lstStyle/>
          <a:p>
            <a:pPr marL="0" lvl="0" indent="0" algn="just" rtl="0">
              <a:lnSpc>
                <a:spcPct val="200000"/>
              </a:lnSpc>
              <a:spcBef>
                <a:spcPts val="0"/>
              </a:spcBef>
              <a:spcAft>
                <a:spcPts val="0"/>
              </a:spcAft>
              <a:buNone/>
            </a:pPr>
            <a:r>
              <a:rPr lang="en-US">
                <a:solidFill>
                  <a:schemeClr val="dk2"/>
                </a:solidFill>
                <a:latin typeface="Cambria"/>
                <a:ea typeface="Cambria"/>
                <a:cs typeface="Cambria"/>
                <a:sym typeface="Cambria"/>
              </a:rPr>
              <a:t>Problem Statement</a:t>
            </a:r>
            <a:endParaRPr>
              <a:solidFill>
                <a:schemeClr val="dk2"/>
              </a:solidFill>
              <a:latin typeface="Cambria"/>
              <a:ea typeface="Cambria"/>
              <a:cs typeface="Cambria"/>
              <a:sym typeface="Cambria"/>
            </a:endParaRPr>
          </a:p>
        </p:txBody>
      </p:sp>
      <p:sp>
        <p:nvSpPr>
          <p:cNvPr id="110" name="Google Shape;110;p16"/>
          <p:cNvSpPr txBox="1">
            <a:spLocks noGrp="1"/>
          </p:cNvSpPr>
          <p:nvPr>
            <p:ph type="body" idx="1"/>
          </p:nvPr>
        </p:nvSpPr>
        <p:spPr>
          <a:xfrm>
            <a:off x="812800" y="1251282"/>
            <a:ext cx="6586621" cy="4447599"/>
          </a:xfrm>
          <a:prstGeom prst="rect">
            <a:avLst/>
          </a:prstGeom>
        </p:spPr>
        <p:txBody>
          <a:bodyPr spcFirstLastPara="1" wrap="square" lIns="91425" tIns="45700" rIns="91425" bIns="45700" anchor="t" anchorCtr="0">
            <a:noAutofit/>
          </a:bodyPr>
          <a:lstStyle/>
          <a:p>
            <a:pPr marL="393700" indent="-285750" algn="just">
              <a:buSzPts val="1900"/>
            </a:pPr>
            <a:r>
              <a:rPr lang="en-US" sz="1400" dirty="0">
                <a:solidFill>
                  <a:schemeClr val="tx1"/>
                </a:solidFill>
                <a:latin typeface="Cambria" panose="02040503050406030204" pitchFamily="18" charset="0"/>
                <a:ea typeface="Cambria" panose="02040503050406030204" pitchFamily="18" charset="0"/>
                <a:cs typeface="Cambria"/>
                <a:sym typeface="Cambria"/>
              </a:rPr>
              <a:t>Existing e-commerce recommendation systems are often impersonal and rigid, relying on historical data and predefined filters.</a:t>
            </a:r>
          </a:p>
          <a:p>
            <a:pPr marL="279400" indent="-171450" algn="just">
              <a:buSzPts val="1900"/>
            </a:pPr>
            <a:endParaRPr sz="1400" dirty="0">
              <a:solidFill>
                <a:schemeClr val="tx1"/>
              </a:solidFill>
              <a:latin typeface="Cambria" panose="02040503050406030204" pitchFamily="18" charset="0"/>
              <a:ea typeface="Cambria" panose="02040503050406030204" pitchFamily="18" charset="0"/>
              <a:cs typeface="Cambria"/>
              <a:sym typeface="Cambria"/>
            </a:endParaRPr>
          </a:p>
          <a:p>
            <a:pPr marL="279400" indent="-171450" algn="just">
              <a:buSzPts val="1900"/>
            </a:pPr>
            <a:r>
              <a:rPr lang="en-US" sz="1400" dirty="0">
                <a:solidFill>
                  <a:schemeClr val="tx1"/>
                </a:solidFill>
                <a:latin typeface="Cambria" panose="02040503050406030204" pitchFamily="18" charset="0"/>
                <a:ea typeface="Cambria" panose="02040503050406030204" pitchFamily="18" charset="0"/>
                <a:cs typeface="Cambria"/>
                <a:sym typeface="Cambria"/>
              </a:rPr>
              <a:t>They lack the ability to engage in natural, human-like conversations, leading to a disconnected user experience.</a:t>
            </a:r>
          </a:p>
          <a:p>
            <a:pPr marL="279400" indent="-171450" algn="just">
              <a:buSzPts val="1900"/>
            </a:pPr>
            <a:endParaRPr sz="1400" dirty="0">
              <a:solidFill>
                <a:schemeClr val="tx1"/>
              </a:solidFill>
              <a:latin typeface="Cambria" panose="02040503050406030204" pitchFamily="18" charset="0"/>
              <a:ea typeface="Cambria" panose="02040503050406030204" pitchFamily="18" charset="0"/>
              <a:cs typeface="Cambria"/>
              <a:sym typeface="Cambria"/>
            </a:endParaRPr>
          </a:p>
          <a:p>
            <a:pPr marL="279400" indent="-171450" algn="just">
              <a:buSzPts val="1900"/>
            </a:pPr>
            <a:r>
              <a:rPr lang="en-US" sz="1400" dirty="0">
                <a:solidFill>
                  <a:schemeClr val="tx1"/>
                </a:solidFill>
                <a:latin typeface="Cambria" panose="02040503050406030204" pitchFamily="18" charset="0"/>
                <a:ea typeface="Cambria" panose="02040503050406030204" pitchFamily="18" charset="0"/>
                <a:cs typeface="Cambria"/>
                <a:sym typeface="Cambria"/>
              </a:rPr>
              <a:t>Current systems are primarily text-based, failing to leverage visual input (images) from users, which limits the scope and accuracy of product discovery.</a:t>
            </a:r>
          </a:p>
          <a:p>
            <a:pPr marL="279400" indent="-171450" algn="just">
              <a:buSzPts val="1900"/>
            </a:pPr>
            <a:endParaRPr 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sym typeface="Cambria"/>
            </a:endParaRPr>
          </a:p>
          <a:p>
            <a:pPr marL="279400" indent="-171450" algn="just">
              <a:buSzPts val="1900"/>
            </a:pPr>
            <a:r>
              <a:rPr 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Modern e-commerce platforms overwhelm users with millions of options, leading to </a:t>
            </a:r>
            <a:r>
              <a:rPr 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search abandonment</a:t>
            </a:r>
            <a:r>
              <a:rPr 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a:t>
            </a:r>
          </a:p>
          <a:p>
            <a:pPr marL="279400" indent="-171450" algn="just">
              <a:buSzPts val="1900"/>
            </a:pPr>
            <a:endParaRPr 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279400" indent="-171450" algn="just">
              <a:buSzPts val="1900"/>
            </a:pPr>
            <a:r>
              <a:rPr 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Keyword Limitations:</a:t>
            </a:r>
            <a:r>
              <a:rPr 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Traditional search engines fail to capture user intent (e.g., "dress for a beach wedding").</a:t>
            </a:r>
          </a:p>
          <a:p>
            <a:pPr marL="279400" indent="-171450" algn="just">
              <a:buSzPts val="1900"/>
            </a:pPr>
            <a:endParaRPr 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279400" indent="-171450" algn="just">
              <a:buSzPts val="1900"/>
            </a:pPr>
            <a:r>
              <a:rPr 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AI Hallucinations:</a:t>
            </a:r>
            <a:r>
              <a:rPr 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Standard LLMs (like ChatGPT) invent fake products or cite wrong prices because they lack access to live inventory.</a:t>
            </a:r>
          </a:p>
          <a:p>
            <a:pPr marL="107950" lvl="0" indent="0" algn="just" rtl="0">
              <a:spcBef>
                <a:spcPts val="480"/>
              </a:spcBef>
              <a:spcAft>
                <a:spcPts val="0"/>
              </a:spcAft>
              <a:buSzPts val="1900"/>
              <a:buNone/>
            </a:pPr>
            <a:endParaRPr sz="1400" dirty="0">
              <a:solidFill>
                <a:schemeClr val="tx1"/>
              </a:solidFill>
              <a:latin typeface="Cambria" panose="02040503050406030204" pitchFamily="18" charset="0"/>
              <a:ea typeface="Cambria" panose="02040503050406030204" pitchFamily="18" charset="0"/>
              <a:cs typeface="Cambria"/>
              <a:sym typeface="Cambria"/>
            </a:endParaRPr>
          </a:p>
        </p:txBody>
      </p:sp>
      <p:pic>
        <p:nvPicPr>
          <p:cNvPr id="3" name="Picture 2" descr="A cartoon of a robot and a robot&#10;&#10;AI-generated content may be incorrect.">
            <a:extLst>
              <a:ext uri="{FF2B5EF4-FFF2-40B4-BE49-F238E27FC236}">
                <a16:creationId xmlns:a16="http://schemas.microsoft.com/office/drawing/2014/main" id="{DF90FF32-0B4D-F626-D842-2A9A18B57D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5989" y="1955771"/>
            <a:ext cx="4448007" cy="24261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7"/>
          <p:cNvSpPr txBox="1">
            <a:spLocks noGrp="1"/>
          </p:cNvSpPr>
          <p:nvPr>
            <p:ph type="body" idx="1"/>
          </p:nvPr>
        </p:nvSpPr>
        <p:spPr>
          <a:xfrm>
            <a:off x="812799" y="1118075"/>
            <a:ext cx="10063747" cy="4977900"/>
          </a:xfrm>
          <a:prstGeom prst="rect">
            <a:avLst/>
          </a:prstGeom>
        </p:spPr>
        <p:txBody>
          <a:bodyPr spcFirstLastPara="1" wrap="square" lIns="91425" tIns="45700" rIns="91425" bIns="45700" anchor="ctr" anchorCtr="0">
            <a:normAutofit/>
          </a:bodyPr>
          <a:lstStyle/>
          <a:p>
            <a:pPr marL="76200" indent="0">
              <a:buNone/>
              <a:defRPr sz="1800">
                <a:solidFill>
                  <a:srgbClr val="000000"/>
                </a:solidFill>
              </a:defRPr>
            </a:pPr>
            <a:r>
              <a:rPr sz="1900" dirty="0">
                <a:latin typeface="Cambria" panose="02040503050406030204" pitchFamily="18" charset="0"/>
                <a:ea typeface="Cambria" panose="02040503050406030204" pitchFamily="18" charset="0"/>
              </a:rPr>
              <a:t>1. To design a multimodal AI shopping assistant that understands both text and image-based queries for product recommendations.</a:t>
            </a:r>
            <a:endParaRPr lang="en-US" sz="1900" dirty="0">
              <a:latin typeface="Cambria" panose="02040503050406030204" pitchFamily="18" charset="0"/>
              <a:ea typeface="Cambria" panose="02040503050406030204" pitchFamily="18" charset="0"/>
            </a:endParaRPr>
          </a:p>
          <a:p>
            <a:pPr marL="76200" indent="0">
              <a:buNone/>
              <a:defRPr sz="1800">
                <a:solidFill>
                  <a:srgbClr val="000000"/>
                </a:solidFill>
              </a:defRPr>
            </a:pPr>
            <a:br>
              <a:rPr sz="1900" dirty="0">
                <a:latin typeface="Cambria" panose="02040503050406030204" pitchFamily="18" charset="0"/>
                <a:ea typeface="Cambria" panose="02040503050406030204" pitchFamily="18" charset="0"/>
              </a:rPr>
            </a:br>
            <a:r>
              <a:rPr sz="1900" dirty="0">
                <a:latin typeface="Cambria" panose="02040503050406030204" pitchFamily="18" charset="0"/>
                <a:ea typeface="Cambria" panose="02040503050406030204" pitchFamily="18" charset="0"/>
              </a:rPr>
              <a:t>2. To develop a conversational chatbot using </a:t>
            </a:r>
            <a:r>
              <a:rPr sz="1900" dirty="0" err="1">
                <a:latin typeface="Cambria" panose="02040503050406030204" pitchFamily="18" charset="0"/>
                <a:ea typeface="Cambria" panose="02040503050406030204" pitchFamily="18" charset="0"/>
              </a:rPr>
              <a:t>Cohere’s</a:t>
            </a:r>
            <a:r>
              <a:rPr sz="1900" dirty="0">
                <a:latin typeface="Cambria" panose="02040503050406030204" pitchFamily="18" charset="0"/>
                <a:ea typeface="Cambria" panose="02040503050406030204" pitchFamily="18" charset="0"/>
              </a:rPr>
              <a:t> Command-R+ API for intelligent, context-aware dialogue and product guidance.</a:t>
            </a:r>
            <a:endParaRPr lang="en-US" sz="1900" dirty="0">
              <a:latin typeface="Cambria" panose="02040503050406030204" pitchFamily="18" charset="0"/>
              <a:ea typeface="Cambria" panose="02040503050406030204" pitchFamily="18" charset="0"/>
            </a:endParaRPr>
          </a:p>
          <a:p>
            <a:pPr marL="76200" indent="0">
              <a:buNone/>
              <a:defRPr sz="1800">
                <a:solidFill>
                  <a:srgbClr val="000000"/>
                </a:solidFill>
              </a:defRPr>
            </a:pPr>
            <a:br>
              <a:rPr sz="1900" dirty="0">
                <a:latin typeface="Cambria" panose="02040503050406030204" pitchFamily="18" charset="0"/>
                <a:ea typeface="Cambria" panose="02040503050406030204" pitchFamily="18" charset="0"/>
              </a:rPr>
            </a:br>
            <a:r>
              <a:rPr sz="1900" dirty="0">
                <a:latin typeface="Cambria" panose="02040503050406030204" pitchFamily="18" charset="0"/>
                <a:ea typeface="Cambria" panose="02040503050406030204" pitchFamily="18" charset="0"/>
              </a:rPr>
              <a:t>3. To integrate a state-of-the-art multimodal AI (Cohere Chat API) for high-accuracy semantic and visual searc</a:t>
            </a:r>
            <a:r>
              <a:rPr lang="en-US" sz="1900" dirty="0">
                <a:latin typeface="Cambria" panose="02040503050406030204" pitchFamily="18" charset="0"/>
                <a:ea typeface="Cambria" panose="02040503050406030204" pitchFamily="18" charset="0"/>
              </a:rPr>
              <a:t>h using BLIP</a:t>
            </a:r>
            <a:r>
              <a:rPr sz="1900" dirty="0">
                <a:latin typeface="Cambria" panose="02040503050406030204" pitchFamily="18" charset="0"/>
                <a:ea typeface="Cambria" panose="02040503050406030204" pitchFamily="18" charset="0"/>
              </a:rPr>
              <a:t>.</a:t>
            </a:r>
            <a:endParaRPr lang="en-US" sz="1900" dirty="0">
              <a:latin typeface="Cambria" panose="02040503050406030204" pitchFamily="18" charset="0"/>
              <a:ea typeface="Cambria" panose="02040503050406030204" pitchFamily="18" charset="0"/>
            </a:endParaRPr>
          </a:p>
          <a:p>
            <a:pPr marL="76200" indent="0">
              <a:buNone/>
              <a:defRPr sz="1800">
                <a:solidFill>
                  <a:srgbClr val="000000"/>
                </a:solidFill>
              </a:defRPr>
            </a:pPr>
            <a:br>
              <a:rPr sz="1900" dirty="0">
                <a:latin typeface="Cambria" panose="02040503050406030204" pitchFamily="18" charset="0"/>
                <a:ea typeface="Cambria" panose="02040503050406030204" pitchFamily="18" charset="0"/>
              </a:rPr>
            </a:br>
            <a:r>
              <a:rPr sz="1900" dirty="0">
                <a:latin typeface="Cambria" panose="02040503050406030204" pitchFamily="18" charset="0"/>
                <a:ea typeface="Cambria" panose="02040503050406030204" pitchFamily="18" charset="0"/>
              </a:rPr>
              <a:t>4. To build a seamless and engaging user interface using React.js and </a:t>
            </a:r>
            <a:r>
              <a:rPr sz="1900" dirty="0" err="1">
                <a:latin typeface="Cambria" panose="02040503050406030204" pitchFamily="18" charset="0"/>
                <a:ea typeface="Cambria" panose="02040503050406030204" pitchFamily="18" charset="0"/>
              </a:rPr>
              <a:t>FastAPI</a:t>
            </a:r>
            <a:r>
              <a:rPr sz="1900" dirty="0">
                <a:latin typeface="Cambria" panose="02040503050406030204" pitchFamily="18" charset="0"/>
                <a:ea typeface="Cambria" panose="02040503050406030204" pitchFamily="18" charset="0"/>
              </a:rPr>
              <a:t>, powered by real-time web scraping and dynamic responses.</a:t>
            </a:r>
          </a:p>
        </p:txBody>
      </p:sp>
      <p:sp>
        <p:nvSpPr>
          <p:cNvPr id="3" name="Title 2">
            <a:extLst>
              <a:ext uri="{FF2B5EF4-FFF2-40B4-BE49-F238E27FC236}">
                <a16:creationId xmlns:a16="http://schemas.microsoft.com/office/drawing/2014/main" id="{5D51A968-38C4-4A1A-6526-1B61C67E4B67}"/>
              </a:ext>
            </a:extLst>
          </p:cNvPr>
          <p:cNvSpPr>
            <a:spLocks noGrp="1"/>
          </p:cNvSpPr>
          <p:nvPr>
            <p:ph type="title"/>
          </p:nvPr>
        </p:nvSpPr>
        <p:spPr/>
        <p:txBody>
          <a:bodyPr/>
          <a:lstStyle/>
          <a:p>
            <a:r>
              <a:rPr lang="en-US" dirty="0"/>
              <a:t>Objectives</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12800" y="274638"/>
            <a:ext cx="10668000" cy="487500"/>
          </a:xfrm>
          <a:prstGeom prst="rect">
            <a:avLst/>
          </a:prstGeom>
        </p:spPr>
        <p:txBody>
          <a:bodyPr spcFirstLastPara="1" wrap="square" lIns="91425" tIns="45700" rIns="91425" bIns="45700" anchor="ctr" anchorCtr="0">
            <a:noAutofit/>
          </a:bodyPr>
          <a:lstStyle/>
          <a:p>
            <a:pPr marL="0" lvl="0" indent="0" algn="just" rtl="0">
              <a:lnSpc>
                <a:spcPct val="200000"/>
              </a:lnSpc>
              <a:spcBef>
                <a:spcPts val="0"/>
              </a:spcBef>
              <a:spcAft>
                <a:spcPts val="0"/>
              </a:spcAft>
              <a:buNone/>
            </a:pPr>
            <a:r>
              <a:rPr lang="en-US" dirty="0">
                <a:solidFill>
                  <a:schemeClr val="dk2"/>
                </a:solidFill>
                <a:latin typeface="Cambria"/>
                <a:ea typeface="Cambria"/>
                <a:cs typeface="Cambria"/>
                <a:sym typeface="Cambria"/>
              </a:rPr>
              <a:t>Background and Related work</a:t>
            </a:r>
            <a:endParaRPr dirty="0">
              <a:solidFill>
                <a:schemeClr val="dk2"/>
              </a:solidFill>
              <a:latin typeface="Cambria"/>
              <a:ea typeface="Cambria"/>
              <a:cs typeface="Cambria"/>
              <a:sym typeface="Cambria"/>
            </a:endParaRPr>
          </a:p>
        </p:txBody>
      </p:sp>
      <p:sp>
        <p:nvSpPr>
          <p:cNvPr id="122" name="Google Shape;122;p18"/>
          <p:cNvSpPr txBox="1">
            <a:spLocks noGrp="1"/>
          </p:cNvSpPr>
          <p:nvPr>
            <p:ph type="body" idx="1"/>
          </p:nvPr>
        </p:nvSpPr>
        <p:spPr>
          <a:xfrm>
            <a:off x="214280" y="1121158"/>
            <a:ext cx="7750624" cy="5031300"/>
          </a:xfrm>
          <a:prstGeom prst="rect">
            <a:avLst/>
          </a:prstGeom>
        </p:spPr>
        <p:txBody>
          <a:bodyPr spcFirstLastPara="1" wrap="square" lIns="91425" tIns="45700" rIns="91425" bIns="45700" anchor="t" anchorCtr="0">
            <a:noAutofit/>
          </a:bodyPr>
          <a:lstStyle/>
          <a:p>
            <a:pPr marL="171450" indent="-171450" algn="just">
              <a:buSzPts val="1100"/>
            </a:pPr>
            <a:endParaRPr lang="en-US" sz="1200" b="1" dirty="0">
              <a:latin typeface="Cambria"/>
              <a:ea typeface="Cambria"/>
              <a:cs typeface="Cambria"/>
              <a:sym typeface="Cambria"/>
            </a:endParaRPr>
          </a:p>
          <a:p>
            <a:pPr marL="171450" indent="-171450" algn="just">
              <a:buSzPts val="1100"/>
            </a:pPr>
            <a:endParaRPr lang="en-US" sz="1200" b="1" dirty="0">
              <a:latin typeface="Cambria"/>
              <a:ea typeface="Cambria"/>
              <a:cs typeface="Cambria"/>
              <a:sym typeface="Cambria"/>
            </a:endParaRPr>
          </a:p>
          <a:p>
            <a:pPr marL="171450" indent="-171450" algn="just">
              <a:buSzPts val="1100"/>
            </a:pPr>
            <a:r>
              <a:rPr lang="en-US" sz="1200" b="1" dirty="0">
                <a:latin typeface="Cambria"/>
                <a:ea typeface="Cambria"/>
                <a:cs typeface="Cambria"/>
                <a:sym typeface="Cambria"/>
              </a:rPr>
              <a:t>Conversational Commerce:</a:t>
            </a:r>
            <a:r>
              <a:rPr lang="en-US" sz="1200" dirty="0">
                <a:latin typeface="Cambria"/>
                <a:ea typeface="Cambria"/>
                <a:cs typeface="Cambria"/>
                <a:sym typeface="Cambria"/>
              </a:rPr>
              <a:t> Research shows that human-like traits in chatbots, such as empathy and social presence, significantly increase user trust and adoption (</a:t>
            </a:r>
            <a:r>
              <a:rPr lang="en-US" sz="1200" dirty="0" err="1">
                <a:latin typeface="Cambria"/>
                <a:ea typeface="Cambria"/>
                <a:cs typeface="Cambria"/>
                <a:sym typeface="Cambria"/>
              </a:rPr>
              <a:t>Sidlauskiene</a:t>
            </a:r>
            <a:r>
              <a:rPr lang="en-US" sz="1200" dirty="0">
                <a:latin typeface="Cambria"/>
                <a:ea typeface="Cambria"/>
                <a:cs typeface="Cambria"/>
                <a:sym typeface="Cambria"/>
              </a:rPr>
              <a:t> et al., 2023). This forms the basis for our conversational approach.</a:t>
            </a:r>
            <a:endParaRPr sz="1200" dirty="0">
              <a:latin typeface="Cambria"/>
              <a:ea typeface="Cambria"/>
              <a:cs typeface="Cambria"/>
              <a:sym typeface="Cambria"/>
            </a:endParaRPr>
          </a:p>
          <a:p>
            <a:pPr marL="171450" indent="-171450" algn="just">
              <a:buSzPts val="1100"/>
            </a:pPr>
            <a:r>
              <a:rPr lang="en-US" sz="1200" b="1" dirty="0">
                <a:latin typeface="Cambria"/>
                <a:ea typeface="Cambria"/>
                <a:cs typeface="Cambria"/>
                <a:sym typeface="Cambria"/>
              </a:rPr>
              <a:t>Recommendation Systems:</a:t>
            </a:r>
            <a:r>
              <a:rPr lang="en-US" sz="1200" dirty="0">
                <a:latin typeface="Cambria"/>
                <a:ea typeface="Cambria"/>
                <a:cs typeface="Cambria"/>
                <a:sym typeface="Cambria"/>
              </a:rPr>
              <a:t> Traditional e-commerce platforms (e.g., Amazon) heavily rely on collaborative and content-based filtering. While effective, these methods are not interactive and often feel like a "black box" to users.</a:t>
            </a:r>
          </a:p>
          <a:p>
            <a:pPr marL="0" lvl="0" indent="0" algn="just" rtl="0">
              <a:spcBef>
                <a:spcPts val="480"/>
              </a:spcBef>
              <a:spcAft>
                <a:spcPts val="0"/>
              </a:spcAft>
              <a:buClr>
                <a:schemeClr val="dk1"/>
              </a:buClr>
              <a:buSzPts val="1100"/>
              <a:buFont typeface="Arial"/>
              <a:buNone/>
            </a:pPr>
            <a:endParaRPr sz="1900" dirty="0">
              <a:latin typeface="Cambria"/>
              <a:ea typeface="Cambria"/>
              <a:cs typeface="Cambria"/>
              <a:sym typeface="Cambria"/>
            </a:endParaRPr>
          </a:p>
        </p:txBody>
      </p:sp>
      <p:graphicFrame>
        <p:nvGraphicFramePr>
          <p:cNvPr id="3" name="Table 2">
            <a:extLst>
              <a:ext uri="{FF2B5EF4-FFF2-40B4-BE49-F238E27FC236}">
                <a16:creationId xmlns:a16="http://schemas.microsoft.com/office/drawing/2014/main" id="{F952B50C-B66B-C49E-66C0-E24D780E442D}"/>
              </a:ext>
            </a:extLst>
          </p:cNvPr>
          <p:cNvGraphicFramePr>
            <a:graphicFrameLocks noGrp="1"/>
          </p:cNvGraphicFramePr>
          <p:nvPr>
            <p:extLst>
              <p:ext uri="{D42A27DB-BD31-4B8C-83A1-F6EECF244321}">
                <p14:modId xmlns:p14="http://schemas.microsoft.com/office/powerpoint/2010/main" val="2953565322"/>
              </p:ext>
            </p:extLst>
          </p:nvPr>
        </p:nvGraphicFramePr>
        <p:xfrm>
          <a:off x="488140" y="3214435"/>
          <a:ext cx="7202904" cy="2236397"/>
        </p:xfrm>
        <a:graphic>
          <a:graphicData uri="http://schemas.openxmlformats.org/drawingml/2006/table">
            <a:tbl>
              <a:tblPr/>
              <a:tblGrid>
                <a:gridCol w="2400968">
                  <a:extLst>
                    <a:ext uri="{9D8B030D-6E8A-4147-A177-3AD203B41FA5}">
                      <a16:colId xmlns:a16="http://schemas.microsoft.com/office/drawing/2014/main" val="2298783860"/>
                    </a:ext>
                  </a:extLst>
                </a:gridCol>
                <a:gridCol w="2400968">
                  <a:extLst>
                    <a:ext uri="{9D8B030D-6E8A-4147-A177-3AD203B41FA5}">
                      <a16:colId xmlns:a16="http://schemas.microsoft.com/office/drawing/2014/main" val="3003176106"/>
                    </a:ext>
                  </a:extLst>
                </a:gridCol>
                <a:gridCol w="2400968">
                  <a:extLst>
                    <a:ext uri="{9D8B030D-6E8A-4147-A177-3AD203B41FA5}">
                      <a16:colId xmlns:a16="http://schemas.microsoft.com/office/drawing/2014/main" val="3386858723"/>
                    </a:ext>
                  </a:extLst>
                </a:gridCol>
              </a:tblGrid>
              <a:tr h="298392">
                <a:tc>
                  <a:txBody>
                    <a:bodyPr/>
                    <a:lstStyle/>
                    <a:p>
                      <a:pPr algn="ctr" rtl="0">
                        <a:buNone/>
                      </a:pPr>
                      <a:r>
                        <a:rPr lang="en-IN" sz="1200" b="1" dirty="0">
                          <a:solidFill>
                            <a:srgbClr val="1F1F1F"/>
                          </a:solidFill>
                          <a:effectLst/>
                          <a:latin typeface="Cambria" panose="02040503050406030204" pitchFamily="18" charset="0"/>
                          <a:ea typeface="Cambria" panose="02040503050406030204" pitchFamily="18" charset="0"/>
                        </a:rPr>
                        <a:t>Methodology</a:t>
                      </a:r>
                      <a:endParaRPr lang="en-IN" sz="1200" dirty="0">
                        <a:solidFill>
                          <a:srgbClr val="1F1F1F"/>
                        </a:solidFill>
                        <a:effectLst/>
                        <a:latin typeface="Cambria" panose="02040503050406030204" pitchFamily="18" charset="0"/>
                        <a:ea typeface="Cambria" panose="02040503050406030204" pitchFamily="18" charset="0"/>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buNone/>
                      </a:pPr>
                      <a:r>
                        <a:rPr lang="en-IN" sz="1200" b="1">
                          <a:solidFill>
                            <a:srgbClr val="1F1F1F"/>
                          </a:solidFill>
                          <a:effectLst/>
                          <a:latin typeface="Cambria" panose="02040503050406030204" pitchFamily="18" charset="0"/>
                          <a:ea typeface="Cambria" panose="02040503050406030204" pitchFamily="18" charset="0"/>
                        </a:rPr>
                        <a:t>Description</a:t>
                      </a:r>
                      <a:endParaRPr lang="en-IN" sz="1200">
                        <a:solidFill>
                          <a:srgbClr val="1F1F1F"/>
                        </a:solidFill>
                        <a:effectLst/>
                        <a:latin typeface="Cambria" panose="02040503050406030204" pitchFamily="18" charset="0"/>
                        <a:ea typeface="Cambria" panose="02040503050406030204" pitchFamily="18" charset="0"/>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buNone/>
                      </a:pPr>
                      <a:r>
                        <a:rPr lang="en-IN" sz="1200" b="1" dirty="0">
                          <a:solidFill>
                            <a:srgbClr val="1F1F1F"/>
                          </a:solidFill>
                          <a:effectLst/>
                          <a:latin typeface="Cambria" panose="02040503050406030204" pitchFamily="18" charset="0"/>
                          <a:ea typeface="Cambria" panose="02040503050406030204" pitchFamily="18" charset="0"/>
                        </a:rPr>
                        <a:t>Limitation</a:t>
                      </a:r>
                      <a:endParaRPr lang="en-IN" sz="1200" dirty="0">
                        <a:solidFill>
                          <a:srgbClr val="1F1F1F"/>
                        </a:solidFill>
                        <a:effectLst/>
                        <a:latin typeface="Cambria" panose="02040503050406030204" pitchFamily="18" charset="0"/>
                        <a:ea typeface="Cambria" panose="02040503050406030204" pitchFamily="18" charset="0"/>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2230926"/>
                  </a:ext>
                </a:extLst>
              </a:tr>
              <a:tr h="490215">
                <a:tc>
                  <a:txBody>
                    <a:bodyPr/>
                    <a:lstStyle/>
                    <a:p>
                      <a:pPr rtl="0">
                        <a:buNone/>
                      </a:pPr>
                      <a:r>
                        <a:rPr lang="en-IN" sz="1200" b="1">
                          <a:solidFill>
                            <a:srgbClr val="1F1F1F"/>
                          </a:solidFill>
                          <a:effectLst/>
                          <a:latin typeface="Cambria" panose="02040503050406030204" pitchFamily="18" charset="0"/>
                          <a:ea typeface="Cambria" panose="02040503050406030204" pitchFamily="18" charset="0"/>
                        </a:rPr>
                        <a:t>Keyword Search</a:t>
                      </a:r>
                      <a:endParaRPr lang="en-IN" sz="1200">
                        <a:solidFill>
                          <a:srgbClr val="1F1F1F"/>
                        </a:solidFill>
                        <a:effectLst/>
                        <a:latin typeface="Cambria" panose="02040503050406030204" pitchFamily="18" charset="0"/>
                        <a:ea typeface="Cambria" panose="02040503050406030204" pitchFamily="18" charset="0"/>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IN" sz="1200" dirty="0">
                          <a:solidFill>
                            <a:srgbClr val="1F1F1F"/>
                          </a:solidFill>
                          <a:effectLst/>
                          <a:latin typeface="Cambria" panose="02040503050406030204" pitchFamily="18" charset="0"/>
                          <a:ea typeface="Cambria" panose="02040503050406030204" pitchFamily="18" charset="0"/>
                        </a:rPr>
                        <a:t>Standard database query (SQL/Elastic)</a:t>
                      </a: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200">
                          <a:solidFill>
                            <a:srgbClr val="1F1F1F"/>
                          </a:solidFill>
                          <a:effectLst/>
                          <a:latin typeface="Cambria" panose="02040503050406030204" pitchFamily="18" charset="0"/>
                          <a:ea typeface="Cambria" panose="02040503050406030204" pitchFamily="18" charset="0"/>
                        </a:rPr>
                        <a:t>Fails on semantic queries ("show me something chic").</a:t>
                      </a: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9350061"/>
                  </a:ext>
                </a:extLst>
              </a:tr>
              <a:tr h="298392">
                <a:tc>
                  <a:txBody>
                    <a:bodyPr/>
                    <a:lstStyle/>
                    <a:p>
                      <a:pPr rtl="0">
                        <a:buNone/>
                      </a:pPr>
                      <a:r>
                        <a:rPr lang="en-IN" sz="1200" b="1">
                          <a:solidFill>
                            <a:srgbClr val="1F1F1F"/>
                          </a:solidFill>
                          <a:effectLst/>
                          <a:latin typeface="Cambria" panose="02040503050406030204" pitchFamily="18" charset="0"/>
                          <a:ea typeface="Cambria" panose="02040503050406030204" pitchFamily="18" charset="0"/>
                        </a:rPr>
                        <a:t>Collaborative Filtering</a:t>
                      </a:r>
                      <a:endParaRPr lang="en-IN" sz="1200">
                        <a:solidFill>
                          <a:srgbClr val="1F1F1F"/>
                        </a:solidFill>
                        <a:effectLst/>
                        <a:latin typeface="Cambria" panose="02040503050406030204" pitchFamily="18" charset="0"/>
                        <a:ea typeface="Cambria" panose="02040503050406030204" pitchFamily="18" charset="0"/>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200">
                          <a:solidFill>
                            <a:srgbClr val="1F1F1F"/>
                          </a:solidFill>
                          <a:effectLst/>
                          <a:latin typeface="Cambria" panose="02040503050406030204" pitchFamily="18" charset="0"/>
                          <a:ea typeface="Cambria" panose="02040503050406030204" pitchFamily="18" charset="0"/>
                        </a:rPr>
                        <a:t>"People who bought X bought Y"</a:t>
                      </a: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200">
                          <a:solidFill>
                            <a:srgbClr val="1F1F1F"/>
                          </a:solidFill>
                          <a:effectLst/>
                          <a:latin typeface="Cambria" panose="02040503050406030204" pitchFamily="18" charset="0"/>
                          <a:ea typeface="Cambria" panose="02040503050406030204" pitchFamily="18" charset="0"/>
                        </a:rPr>
                        <a:t>Suffers from "Cold Start" problem for new products.</a:t>
                      </a: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9278178"/>
                  </a:ext>
                </a:extLst>
              </a:tr>
              <a:tr h="490215">
                <a:tc>
                  <a:txBody>
                    <a:bodyPr/>
                    <a:lstStyle/>
                    <a:p>
                      <a:pPr rtl="0">
                        <a:buNone/>
                      </a:pPr>
                      <a:r>
                        <a:rPr lang="en-IN" sz="1200" b="1">
                          <a:solidFill>
                            <a:srgbClr val="1F1F1F"/>
                          </a:solidFill>
                          <a:effectLst/>
                          <a:latin typeface="Cambria" panose="02040503050406030204" pitchFamily="18" charset="0"/>
                          <a:ea typeface="Cambria" panose="02040503050406030204" pitchFamily="18" charset="0"/>
                        </a:rPr>
                        <a:t>Generative Chatbots</a:t>
                      </a:r>
                      <a:endParaRPr lang="en-IN" sz="1200">
                        <a:solidFill>
                          <a:srgbClr val="1F1F1F"/>
                        </a:solidFill>
                        <a:effectLst/>
                        <a:latin typeface="Cambria" panose="02040503050406030204" pitchFamily="18" charset="0"/>
                        <a:ea typeface="Cambria" panose="02040503050406030204" pitchFamily="18" charset="0"/>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IN" sz="1200">
                          <a:solidFill>
                            <a:srgbClr val="1F1F1F"/>
                          </a:solidFill>
                          <a:effectLst/>
                          <a:latin typeface="Cambria" panose="02040503050406030204" pitchFamily="18" charset="0"/>
                          <a:ea typeface="Cambria" panose="02040503050406030204" pitchFamily="18" charset="0"/>
                        </a:rPr>
                        <a:t>LLM-based (GPT-3/4)</a:t>
                      </a: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200" b="1">
                          <a:solidFill>
                            <a:srgbClr val="1F1F1F"/>
                          </a:solidFill>
                          <a:effectLst/>
                          <a:latin typeface="Cambria" panose="02040503050406030204" pitchFamily="18" charset="0"/>
                          <a:ea typeface="Cambria" panose="02040503050406030204" pitchFamily="18" charset="0"/>
                        </a:rPr>
                        <a:t>Hallucinations:</a:t>
                      </a:r>
                      <a:r>
                        <a:rPr lang="en-US" sz="1200">
                          <a:solidFill>
                            <a:srgbClr val="1F1F1F"/>
                          </a:solidFill>
                          <a:effectLst/>
                          <a:latin typeface="Cambria" panose="02040503050406030204" pitchFamily="18" charset="0"/>
                          <a:ea typeface="Cambria" panose="02040503050406030204" pitchFamily="18" charset="0"/>
                        </a:rPr>
                        <a:t> Recommends out-of-stock or fake items.</a:t>
                      </a: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727835"/>
                  </a:ext>
                </a:extLst>
              </a:tr>
              <a:tr h="490215">
                <a:tc>
                  <a:txBody>
                    <a:bodyPr/>
                    <a:lstStyle/>
                    <a:p>
                      <a:pPr rtl="0">
                        <a:buNone/>
                      </a:pPr>
                      <a:r>
                        <a:rPr lang="en-IN" sz="1200" b="1">
                          <a:solidFill>
                            <a:srgbClr val="1F1F1F"/>
                          </a:solidFill>
                          <a:effectLst/>
                          <a:latin typeface="Cambria" panose="02040503050406030204" pitchFamily="18" charset="0"/>
                          <a:ea typeface="Cambria" panose="02040503050406030204" pitchFamily="18" charset="0"/>
                        </a:rPr>
                        <a:t>Standard RAG</a:t>
                      </a:r>
                      <a:endParaRPr lang="en-IN" sz="1200">
                        <a:solidFill>
                          <a:srgbClr val="1F1F1F"/>
                        </a:solidFill>
                        <a:effectLst/>
                        <a:latin typeface="Cambria" panose="02040503050406030204" pitchFamily="18" charset="0"/>
                        <a:ea typeface="Cambria" panose="02040503050406030204" pitchFamily="18" charset="0"/>
                      </a:endParaRP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IN" sz="1200">
                          <a:solidFill>
                            <a:srgbClr val="1F1F1F"/>
                          </a:solidFill>
                          <a:effectLst/>
                          <a:latin typeface="Cambria" panose="02040503050406030204" pitchFamily="18" charset="0"/>
                          <a:ea typeface="Cambria" panose="02040503050406030204" pitchFamily="18" charset="0"/>
                        </a:rPr>
                        <a:t>Vector Database Retrieval</a:t>
                      </a: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n-US" sz="1200" b="1" dirty="0">
                          <a:solidFill>
                            <a:srgbClr val="1F1F1F"/>
                          </a:solidFill>
                          <a:effectLst/>
                          <a:latin typeface="Cambria" panose="02040503050406030204" pitchFamily="18" charset="0"/>
                          <a:ea typeface="Cambria" panose="02040503050406030204" pitchFamily="18" charset="0"/>
                        </a:rPr>
                        <a:t>Stale Data:</a:t>
                      </a:r>
                      <a:r>
                        <a:rPr lang="en-US" sz="1200" dirty="0">
                          <a:solidFill>
                            <a:srgbClr val="1F1F1F"/>
                          </a:solidFill>
                          <a:effectLst/>
                          <a:latin typeface="Cambria" panose="02040503050406030204" pitchFamily="18" charset="0"/>
                          <a:ea typeface="Cambria" panose="02040503050406030204" pitchFamily="18" charset="0"/>
                        </a:rPr>
                        <a:t> Latency in indexing means prices are often wrong.</a:t>
                      </a:r>
                    </a:p>
                  </a:txBody>
                  <a:tcPr marL="76200" marR="762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989760"/>
                  </a:ext>
                </a:extLst>
              </a:tr>
            </a:tbl>
          </a:graphicData>
        </a:graphic>
      </p:graphicFrame>
      <p:pic>
        <p:nvPicPr>
          <p:cNvPr id="4" name="Picture 3" descr="A person holding a phone and a person looking at a computer&#10;&#10;AI-generated content may be incorrect.">
            <a:extLst>
              <a:ext uri="{FF2B5EF4-FFF2-40B4-BE49-F238E27FC236}">
                <a16:creationId xmlns:a16="http://schemas.microsoft.com/office/drawing/2014/main" id="{FCACC002-6D1E-9D1A-834D-CD711AD9A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4904" y="2075974"/>
            <a:ext cx="4004771" cy="31216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812800" y="274638"/>
            <a:ext cx="10668000" cy="487500"/>
          </a:xfrm>
          <a:prstGeom prst="rect">
            <a:avLst/>
          </a:prstGeom>
        </p:spPr>
        <p:txBody>
          <a:bodyPr spcFirstLastPara="1" wrap="square" lIns="91425" tIns="45700" rIns="91425" bIns="45700" anchor="ctr" anchorCtr="0">
            <a:noAutofit/>
          </a:bodyPr>
          <a:lstStyle/>
          <a:p>
            <a:pPr lvl="0" algn="just">
              <a:lnSpc>
                <a:spcPct val="200000"/>
              </a:lnSpc>
            </a:pPr>
            <a:r>
              <a:rPr lang="en-US" dirty="0">
                <a:solidFill>
                  <a:schemeClr val="dk2"/>
                </a:solidFill>
                <a:latin typeface="Cambria"/>
                <a:ea typeface="Cambria"/>
                <a:cs typeface="Cambria"/>
                <a:sym typeface="Cambria"/>
              </a:rPr>
              <a:t>Innovation or Novel Contributions</a:t>
            </a:r>
            <a:endParaRPr dirty="0"/>
          </a:p>
        </p:txBody>
      </p:sp>
      <p:sp>
        <p:nvSpPr>
          <p:cNvPr id="152" name="Google Shape;152;p23"/>
          <p:cNvSpPr txBox="1">
            <a:spLocks noGrp="1"/>
          </p:cNvSpPr>
          <p:nvPr>
            <p:ph type="body" idx="1"/>
          </p:nvPr>
        </p:nvSpPr>
        <p:spPr>
          <a:xfrm>
            <a:off x="680451" y="1143001"/>
            <a:ext cx="5283200" cy="4953000"/>
          </a:xfrm>
          <a:prstGeom prst="rect">
            <a:avLst/>
          </a:prstGeom>
        </p:spPr>
        <p:txBody>
          <a:bodyPr spcFirstLastPara="1" wrap="square" lIns="91425" tIns="45700" rIns="91425" bIns="45700" anchor="ctr" anchorCtr="0">
            <a:noAutofit/>
          </a:bodyPr>
          <a:lstStyle/>
          <a:p>
            <a:pPr marL="76200" indent="0" algn="just">
              <a:lnSpc>
                <a:spcPct val="150000"/>
              </a:lnSpc>
              <a:buNone/>
              <a:defRPr sz="1800">
                <a:solidFill>
                  <a:srgbClr val="000000"/>
                </a:solidFill>
              </a:defRPr>
            </a:pPr>
            <a:r>
              <a:rPr sz="1400" dirty="0">
                <a:latin typeface="Cambria" panose="02040503050406030204" pitchFamily="18" charset="0"/>
                <a:ea typeface="Cambria" panose="02040503050406030204" pitchFamily="18" charset="0"/>
              </a:rPr>
              <a:t>1. Multimodal Intelligence: The system fuses both text and image inputs using </a:t>
            </a:r>
            <a:r>
              <a:rPr sz="1400" dirty="0" err="1">
                <a:latin typeface="Cambria" panose="02040503050406030204" pitchFamily="18" charset="0"/>
                <a:ea typeface="Cambria" panose="02040503050406030204" pitchFamily="18" charset="0"/>
              </a:rPr>
              <a:t>Cohere’s</a:t>
            </a:r>
            <a:r>
              <a:rPr sz="1400" dirty="0">
                <a:latin typeface="Cambria" panose="02040503050406030204" pitchFamily="18" charset="0"/>
                <a:ea typeface="Cambria" panose="02040503050406030204" pitchFamily="18" charset="0"/>
              </a:rPr>
              <a:t> Command-R+ API to understand user intent and provide highly relevant results.</a:t>
            </a:r>
            <a:br>
              <a:rPr sz="1400" dirty="0">
                <a:latin typeface="Cambria" panose="02040503050406030204" pitchFamily="18" charset="0"/>
                <a:ea typeface="Cambria" panose="02040503050406030204" pitchFamily="18" charset="0"/>
              </a:rPr>
            </a:br>
            <a:r>
              <a:rPr sz="1400" dirty="0">
                <a:latin typeface="Cambria" panose="02040503050406030204" pitchFamily="18" charset="0"/>
                <a:ea typeface="Cambria" panose="02040503050406030204" pitchFamily="18" charset="0"/>
              </a:rPr>
              <a:t>2. Smart Conversational Copilot: The chatbot offers human-like assistance, handling natural dialogue, comparisons, and personalized suggestions in real time.</a:t>
            </a:r>
            <a:br>
              <a:rPr sz="1400" dirty="0">
                <a:latin typeface="Cambria" panose="02040503050406030204" pitchFamily="18" charset="0"/>
                <a:ea typeface="Cambria" panose="02040503050406030204" pitchFamily="18" charset="0"/>
              </a:rPr>
            </a:br>
            <a:r>
              <a:rPr sz="1400" dirty="0">
                <a:latin typeface="Cambria" panose="02040503050406030204" pitchFamily="18" charset="0"/>
                <a:ea typeface="Cambria" panose="02040503050406030204" pitchFamily="18" charset="0"/>
              </a:rPr>
              <a:t>3. Simplified and Efficient Stack: Replaced multiple complex A</a:t>
            </a:r>
            <a:r>
              <a:rPr lang="en-US" sz="1400" dirty="0">
                <a:latin typeface="Cambria" panose="02040503050406030204" pitchFamily="18" charset="0"/>
                <a:ea typeface="Cambria" panose="02040503050406030204" pitchFamily="18" charset="0"/>
              </a:rPr>
              <a:t>I</a:t>
            </a:r>
            <a:r>
              <a:rPr sz="1400" dirty="0">
                <a:latin typeface="Cambria" panose="02040503050406030204" pitchFamily="18" charset="0"/>
                <a:ea typeface="Cambria" panose="02040503050406030204" pitchFamily="18" charset="0"/>
              </a:rPr>
              <a:t> with a single robust API that supports multimodal understanding</a:t>
            </a:r>
            <a:r>
              <a:rPr lang="en-US" sz="1400" dirty="0">
                <a:latin typeface="Cambria" panose="02040503050406030204" pitchFamily="18" charset="0"/>
                <a:ea typeface="Cambria" panose="02040503050406030204" pitchFamily="18" charset="0"/>
              </a:rPr>
              <a:t> with BLIP</a:t>
            </a:r>
            <a:r>
              <a:rPr sz="1400" dirty="0">
                <a:latin typeface="Cambria" panose="02040503050406030204" pitchFamily="18" charset="0"/>
                <a:ea typeface="Cambria" panose="02040503050406030204" pitchFamily="18" charset="0"/>
              </a:rPr>
              <a:t>.</a:t>
            </a:r>
            <a:br>
              <a:rPr sz="1400" dirty="0">
                <a:latin typeface="Cambria" panose="02040503050406030204" pitchFamily="18" charset="0"/>
                <a:ea typeface="Cambria" panose="02040503050406030204" pitchFamily="18" charset="0"/>
              </a:rPr>
            </a:br>
            <a:r>
              <a:rPr sz="1400" dirty="0">
                <a:latin typeface="Cambria" panose="02040503050406030204" pitchFamily="18" charset="0"/>
                <a:ea typeface="Cambria" panose="02040503050406030204" pitchFamily="18" charset="0"/>
              </a:rPr>
              <a:t>4. Focused on Explainability: Uses conversational transparency to explain product matches and enhance user trust.</a:t>
            </a:r>
            <a:br>
              <a:rPr sz="1400" dirty="0">
                <a:latin typeface="Cambria" panose="02040503050406030204" pitchFamily="18" charset="0"/>
                <a:ea typeface="Cambria" panose="02040503050406030204" pitchFamily="18" charset="0"/>
              </a:rPr>
            </a:br>
            <a:r>
              <a:rPr sz="1400" dirty="0">
                <a:latin typeface="Cambria" panose="02040503050406030204" pitchFamily="18" charset="0"/>
                <a:ea typeface="Cambria" panose="02040503050406030204" pitchFamily="18" charset="0"/>
              </a:rPr>
              <a:t>5. Real-Time Experience: Live data scraping replaces static databases for up-to-date product insights and recommendations.</a:t>
            </a:r>
          </a:p>
        </p:txBody>
      </p:sp>
      <p:pic>
        <p:nvPicPr>
          <p:cNvPr id="141" name="Google Shape;141;p21"/>
          <p:cNvPicPr preferRelativeResize="0"/>
          <p:nvPr/>
        </p:nvPicPr>
        <p:blipFill rotWithShape="1">
          <a:blip r:embed="rId3">
            <a:alphaModFix/>
          </a:blip>
          <a:srcRect b="8020"/>
          <a:stretch/>
        </p:blipFill>
        <p:spPr>
          <a:xfrm>
            <a:off x="6424862" y="1862585"/>
            <a:ext cx="5086687" cy="3046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a:ea typeface="Cambria"/>
                <a:cs typeface="Cambria"/>
                <a:sym typeface="Cambria"/>
              </a:rPr>
              <a:t>Dataset Description &amp; EDA Plots</a:t>
            </a:r>
            <a:endParaRPr dirty="0"/>
          </a:p>
        </p:txBody>
      </p:sp>
      <p:sp>
        <p:nvSpPr>
          <p:cNvPr id="128" name="Google Shape;128;p19"/>
          <p:cNvSpPr txBox="1">
            <a:spLocks noGrp="1"/>
          </p:cNvSpPr>
          <p:nvPr>
            <p:ph type="body" idx="1"/>
          </p:nvPr>
        </p:nvSpPr>
        <p:spPr>
          <a:xfrm>
            <a:off x="398800" y="1143000"/>
            <a:ext cx="6302789" cy="4953000"/>
          </a:xfrm>
          <a:prstGeom prst="rect">
            <a:avLst/>
          </a:prstGeom>
          <a:noFill/>
          <a:ln>
            <a:noFill/>
          </a:ln>
        </p:spPr>
        <p:txBody>
          <a:bodyPr spcFirstLastPara="1" wrap="square" lIns="91425" tIns="45700" rIns="91425" bIns="45700" anchor="t" anchorCtr="0">
            <a:noAutofit/>
          </a:bodyPr>
          <a:lstStyle/>
          <a:p>
            <a:pPr marL="76200" lvl="0" indent="0" eaLnBrk="0" fontAlgn="base" hangingPunct="0">
              <a:lnSpc>
                <a:spcPct val="150000"/>
              </a:lnSpc>
              <a:spcBef>
                <a:spcPct val="0"/>
              </a:spcBef>
              <a:spcAft>
                <a:spcPct val="0"/>
              </a:spcAft>
              <a:buNone/>
            </a:pPr>
            <a:r>
              <a:rPr lang="en-US" altLang="en-US" sz="1400" b="1" u="sng" dirty="0">
                <a:solidFill>
                  <a:schemeClr val="tx1"/>
                </a:solidFill>
                <a:latin typeface="Cambria" panose="02040503050406030204" pitchFamily="18" charset="0"/>
                <a:ea typeface="Cambria" panose="02040503050406030204" pitchFamily="18" charset="0"/>
                <a:cs typeface="Mongolian Baiti" panose="03000500000000000000" pitchFamily="66" charset="0"/>
              </a:rPr>
              <a:t>Dataset Used for Model Training:</a:t>
            </a:r>
          </a:p>
          <a:p>
            <a:pPr lvl="0" eaLnBrk="0" fontAlgn="base" hangingPunct="0">
              <a:lnSpc>
                <a:spcPct val="150000"/>
              </a:lnSpc>
              <a:spcBef>
                <a:spcPct val="0"/>
              </a:spcBef>
              <a:spcAft>
                <a:spcPct val="0"/>
              </a:spcAft>
            </a:pPr>
            <a:endParaRPr lang="en-US" altLang="en-US" sz="1400" u="sng"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lvl="0" eaLnBrk="0" fontAlgn="base" hangingPunct="0">
              <a:lnSpc>
                <a:spcPct val="150000"/>
              </a:lnSpc>
              <a:spcBef>
                <a:spcPct val="0"/>
              </a:spcBef>
              <a:spcAft>
                <a:spcPct val="0"/>
              </a:spcAft>
              <a:buFontTx/>
              <a:buChar char="•"/>
            </a:pP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Since no public dataset exists for "Query-to-Product Semantic Relevance" in this specific context, we generated a </a:t>
            </a: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Synthetic Dataset</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a:t>
            </a:r>
          </a:p>
          <a:p>
            <a:pPr lvl="0" eaLnBrk="0" fontAlgn="base" hangingPunct="0">
              <a:lnSpc>
                <a:spcPct val="150000"/>
              </a:lnSpc>
              <a:spcBef>
                <a:spcPct val="0"/>
              </a:spcBef>
              <a:spcAft>
                <a:spcPct val="0"/>
              </a:spcAft>
              <a:buFontTx/>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Size:</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2,500 Pairs.</a:t>
            </a:r>
          </a:p>
          <a:p>
            <a:pPr lvl="0" eaLnBrk="0" fontAlgn="base" hangingPunct="0">
              <a:lnSpc>
                <a:spcPct val="150000"/>
              </a:lnSpc>
              <a:spcBef>
                <a:spcPct val="0"/>
              </a:spcBef>
              <a:spcAft>
                <a:spcPct val="0"/>
              </a:spcAft>
              <a:buFontTx/>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Composition:</a:t>
            </a:r>
            <a:endPar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lvl="1" eaLnBrk="0" fontAlgn="base" hangingPunct="0">
              <a:lnSpc>
                <a:spcPct val="150000"/>
              </a:lnSpc>
              <a:spcBef>
                <a:spcPct val="0"/>
              </a:spcBef>
              <a:spcAft>
                <a:spcPct val="0"/>
              </a:spcAft>
              <a:buFontTx/>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1,000 Positive Pairs:</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(e.g., Query: "Red Saree" -&gt; Title: "Women's Red Silk Saree").</a:t>
            </a:r>
          </a:p>
          <a:p>
            <a:pPr lvl="1" eaLnBrk="0" fontAlgn="base" hangingPunct="0">
              <a:lnSpc>
                <a:spcPct val="150000"/>
              </a:lnSpc>
              <a:spcBef>
                <a:spcPct val="0"/>
              </a:spcBef>
              <a:spcAft>
                <a:spcPct val="0"/>
              </a:spcAft>
              <a:buFontTx/>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1,500 Negative Pairs (Hard Negatives):</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(e.g., Query: "Red Saree" -&gt; Title: "Cover Bag for Saree").</a:t>
            </a:r>
          </a:p>
          <a:p>
            <a:pPr lvl="0" eaLnBrk="0" fontAlgn="base" hangingPunct="0">
              <a:lnSpc>
                <a:spcPct val="150000"/>
              </a:lnSpc>
              <a:spcBef>
                <a:spcPct val="0"/>
              </a:spcBef>
              <a:spcAft>
                <a:spcPct val="0"/>
              </a:spcAft>
              <a:buFontTx/>
              <a:buChar char="•"/>
            </a:pP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Real-Time Data:</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For inference, data is </a:t>
            </a:r>
            <a:r>
              <a:rPr lang="en-US" altLang="en-US"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not</a:t>
            </a:r>
            <a:r>
              <a:rPr lang="en-US" altLang="en-US"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stored but fetched live via ScraperAPI (Dynamic Dataset).</a:t>
            </a:r>
          </a:p>
        </p:txBody>
      </p:sp>
      <p:pic>
        <p:nvPicPr>
          <p:cNvPr id="2" name="Picture 1">
            <a:extLst>
              <a:ext uri="{FF2B5EF4-FFF2-40B4-BE49-F238E27FC236}">
                <a16:creationId xmlns:a16="http://schemas.microsoft.com/office/drawing/2014/main" id="{D07D75AB-AFC4-CCCE-D9FA-FDA721CD630F}"/>
              </a:ext>
            </a:extLst>
          </p:cNvPr>
          <p:cNvPicPr>
            <a:picLocks noChangeAspect="1"/>
          </p:cNvPicPr>
          <p:nvPr/>
        </p:nvPicPr>
        <p:blipFill>
          <a:blip r:embed="rId3"/>
          <a:stretch>
            <a:fillRect/>
          </a:stretch>
        </p:blipFill>
        <p:spPr>
          <a:xfrm>
            <a:off x="7034353" y="2027321"/>
            <a:ext cx="4446447" cy="31342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indent="0" algn="l" rtl="0">
              <a:lnSpc>
                <a:spcPct val="200000"/>
              </a:lnSpc>
              <a:spcBef>
                <a:spcPts val="0"/>
              </a:spcBef>
              <a:spcAft>
                <a:spcPts val="0"/>
              </a:spcAft>
              <a:buSzPts val="2800"/>
              <a:buNone/>
            </a:pPr>
            <a:r>
              <a:rPr lang="en-US" dirty="0">
                <a:latin typeface="Cambria"/>
                <a:ea typeface="Cambria"/>
                <a:cs typeface="Cambria"/>
                <a:sym typeface="Cambria"/>
              </a:rPr>
              <a:t>Methodology &amp; Architecture</a:t>
            </a:r>
            <a:endParaRPr dirty="0">
              <a:latin typeface="Cambria"/>
              <a:ea typeface="Cambria"/>
              <a:cs typeface="Cambria"/>
              <a:sym typeface="Cambria"/>
            </a:endParaRPr>
          </a:p>
        </p:txBody>
      </p:sp>
      <p:sp>
        <p:nvSpPr>
          <p:cNvPr id="140" name="Google Shape;140;p21"/>
          <p:cNvSpPr txBox="1">
            <a:spLocks noGrp="1"/>
          </p:cNvSpPr>
          <p:nvPr>
            <p:ph type="body" idx="1"/>
          </p:nvPr>
        </p:nvSpPr>
        <p:spPr>
          <a:xfrm>
            <a:off x="812800" y="1046860"/>
            <a:ext cx="5130800" cy="4953000"/>
          </a:xfrm>
          <a:prstGeom prst="rect">
            <a:avLst/>
          </a:prstGeom>
          <a:noFill/>
          <a:ln>
            <a:noFill/>
          </a:ln>
        </p:spPr>
        <p:txBody>
          <a:bodyPr spcFirstLastPara="1" wrap="square" lIns="91425" tIns="45700" rIns="91425" bIns="45700" anchor="t" anchorCtr="0">
            <a:normAutofit/>
          </a:bodyPr>
          <a:lstStyle/>
          <a:p>
            <a:pPr marL="76200" indent="0">
              <a:lnSpc>
                <a:spcPct val="150000"/>
              </a:lnSpc>
              <a:buNone/>
            </a:pPr>
            <a:r>
              <a:rPr lang="en-IN" sz="1400" b="1" u="sng"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ongolian Baiti" panose="03000500000000000000" pitchFamily="66" charset="0"/>
              </a:rPr>
              <a:t>System Pipeline:</a:t>
            </a:r>
          </a:p>
          <a:p>
            <a:pPr>
              <a:lnSpc>
                <a:spcPct val="150000"/>
              </a:lnSpc>
            </a:pPr>
            <a:endPar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endParaRP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Multimodal Ingestion:</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User uploads Image (processed by </a:t>
            </a: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BLIP</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or types Text.</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Query Expansion:</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a:t>
            </a: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Cohere LLM</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rewrites "beach dress" to "floral maxi dress summer."</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Real-Time Retrieval:</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a:t>
            </a: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ScraperAPI</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fetches live data from Amazon/Flipkart (JSON).</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Precision Filtering:</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a:t>
            </a: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Cross-Encoder</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re-ranks items to remove irrelevant noise.</a:t>
            </a:r>
          </a:p>
          <a:p>
            <a:pPr marL="342900" indent="-342900">
              <a:lnSpc>
                <a:spcPct val="150000"/>
              </a:lnSpc>
              <a:buFont typeface="Arial" panose="020B0604020202020204" pitchFamily="34" charset="0"/>
              <a:buChar char="•"/>
            </a:pPr>
            <a:r>
              <a:rPr lang="en-IN" sz="1400" b="1" dirty="0">
                <a:solidFill>
                  <a:schemeClr val="tx1"/>
                </a:solidFill>
                <a:latin typeface="Cambria" panose="02040503050406030204" pitchFamily="18" charset="0"/>
                <a:ea typeface="Cambria" panose="02040503050406030204" pitchFamily="18" charset="0"/>
                <a:cs typeface="Mongolian Baiti" panose="03000500000000000000" pitchFamily="66" charset="0"/>
              </a:rPr>
              <a:t>Response:</a:t>
            </a:r>
            <a:r>
              <a:rPr lang="en-IN" sz="1400" dirty="0">
                <a:solidFill>
                  <a:schemeClr val="tx1"/>
                </a:solidFill>
                <a:latin typeface="Cambria" panose="02040503050406030204" pitchFamily="18" charset="0"/>
                <a:ea typeface="Cambria" panose="02040503050406030204" pitchFamily="18" charset="0"/>
                <a:cs typeface="Mongolian Baiti" panose="03000500000000000000" pitchFamily="66" charset="0"/>
              </a:rPr>
              <a:t> LLM generates a natural answer citing only verified products.</a:t>
            </a:r>
          </a:p>
        </p:txBody>
      </p:sp>
      <p:pic>
        <p:nvPicPr>
          <p:cNvPr id="4" name="Picture 3" descr="A diagram of a diagram&#10;&#10;AI-generated content may be incorrect.">
            <a:extLst>
              <a:ext uri="{FF2B5EF4-FFF2-40B4-BE49-F238E27FC236}">
                <a16:creationId xmlns:a16="http://schemas.microsoft.com/office/drawing/2014/main" id="{1E94299C-3256-6A38-C203-B90994AA2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158" y="2596815"/>
            <a:ext cx="6206906" cy="28936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2280550" y="1121650"/>
            <a:ext cx="7630899" cy="5085300"/>
          </a:xfrm>
          <a:prstGeom prst="rect">
            <a:avLst/>
          </a:prstGeom>
          <a:noFill/>
          <a:ln>
            <a:noFill/>
          </a:ln>
        </p:spPr>
      </p:pic>
    </p:spTree>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1898</Words>
  <Application>Microsoft Office PowerPoint</Application>
  <PresentationFormat>Widescreen</PresentationFormat>
  <Paragraphs>210</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Cambria</vt:lpstr>
      <vt:lpstr>Mongolian Baiti</vt:lpstr>
      <vt:lpstr>Verdana</vt:lpstr>
      <vt:lpstr>Bioinformatics</vt:lpstr>
      <vt:lpstr>PROJECT TITLE: PERSONALIZED AI SHOPPING COPILOT</vt:lpstr>
      <vt:lpstr>Problem Statement Number: 4</vt:lpstr>
      <vt:lpstr>Problem Statement</vt:lpstr>
      <vt:lpstr>Objectives</vt:lpstr>
      <vt:lpstr>Background and Related work</vt:lpstr>
      <vt:lpstr>Innovation or Novel Contributions</vt:lpstr>
      <vt:lpstr>Dataset Description &amp; EDA Plots</vt:lpstr>
      <vt:lpstr>Methodology &amp; Architecture</vt:lpstr>
      <vt:lpstr>PowerPoint Presentation</vt:lpstr>
      <vt:lpstr>Data Engineering &amp; Ingestion</vt:lpstr>
      <vt:lpstr>DL Modelling: Cross-Encoder</vt:lpstr>
      <vt:lpstr>Model Performance Results</vt:lpstr>
      <vt:lpstr>App</vt:lpstr>
      <vt:lpstr>Application Results</vt:lpstr>
      <vt:lpstr>Conclusion &amp; Future Scope</vt:lpstr>
      <vt:lpstr>Github Link</vt:lpstr>
      <vt:lpstr>References (IEEE Paper format)</vt:lpstr>
      <vt:lpstr>References (Contd.)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Hida Fathima PH</dc:creator>
  <cp:lastModifiedBy>Hida Fathima PH</cp:lastModifiedBy>
  <cp:revision>1</cp:revision>
  <dcterms:modified xsi:type="dcterms:W3CDTF">2025-11-30T06:00:31Z</dcterms:modified>
</cp:coreProperties>
</file>